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8"/>
  </p:notesMasterIdLst>
  <p:sldIdLst>
    <p:sldId id="278" r:id="rId5"/>
    <p:sldId id="359" r:id="rId6"/>
    <p:sldId id="360" r:id="rId7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CBFA3A-0A61-AB55-3CDD-6D7B3F019891}" name="Tineke de Vries" initials="TV" userId="S::tineke.de.vries@arnhem.nl::e8862953-8841-4978-9db6-0516c5301e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03"/>
    <a:srgbClr val="CCCC00"/>
    <a:srgbClr val="66FFFF"/>
    <a:srgbClr val="039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F1285-3959-61A1-DFC6-475ACAFC89A1}" v="92" dt="2024-06-19T19:32:32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4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F1B13-B9FE-914C-9193-C3FC8EF84680}" type="datetimeFigureOut">
              <a:rPr lang="nl-NL" smtClean="0"/>
              <a:t>19-6-2024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05AA6-ADBC-8542-A98A-2C33902BCB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80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Algemeen, 2 maatregelen en minimum hoeveelheden. Faseren lastig.</a:t>
            </a:r>
          </a:p>
          <a:p>
            <a:r>
              <a:rPr lang="nl-NL" dirty="0"/>
              <a:t>Voorfinanciering bewoner lastig</a:t>
            </a:r>
          </a:p>
          <a:p>
            <a:r>
              <a:rPr lang="nl-NL" dirty="0"/>
              <a:t>Traject oud, 2 schijven</a:t>
            </a:r>
          </a:p>
          <a:p>
            <a:r>
              <a:rPr lang="nl-NL" dirty="0"/>
              <a:t>Traject nieuw, uitgebreid dossier nodig, kost veel tijd (ambtelijk en aannemer), meer steekproefsgewijs? 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05AA6-ADBC-8542-A98A-2C33902BCB6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25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Sta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5333" y="1509184"/>
            <a:ext cx="7192887" cy="75303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15334" y="2623958"/>
            <a:ext cx="4624874" cy="741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6" name="Afbeelding 5" descr="ArnhemAan_Logo_RGB_Diap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461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1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pagina Volle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10" name="Afbeelding 9" descr="Tekengebied 1@3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31" y="4594225"/>
            <a:ext cx="513184" cy="5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8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5834063" cy="30622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Tekengebied 1@3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31" y="4594225"/>
            <a:ext cx="513184" cy="5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0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Gro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5333" y="1509184"/>
            <a:ext cx="7192887" cy="753035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15334" y="2623958"/>
            <a:ext cx="4624874" cy="741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6" name="Afbeelding 5" descr="ArnhemAan_Logo_RGB_Diap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461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3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B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5333" y="1509184"/>
            <a:ext cx="7192887" cy="75303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15334" y="2623958"/>
            <a:ext cx="3794256" cy="741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6" name="Afbeelding 5" descr="ArnhemAan_Logo_RGB_Diap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461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1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 B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5333" y="1509184"/>
            <a:ext cx="7192887" cy="75303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15334" y="2623958"/>
            <a:ext cx="3794256" cy="741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6" name="Afbeelding 5" descr="ArnhemAan_Logo_RGB_Diap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461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3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Groene Achtergro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5333" y="1509184"/>
            <a:ext cx="7192887" cy="753035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15334" y="2623958"/>
            <a:ext cx="3794256" cy="7419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pic>
        <p:nvPicPr>
          <p:cNvPr id="6" name="Afbeelding 5" descr="ArnhemAan_Logo_RGB_Diap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34615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2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dia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7735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4613" y="385004"/>
            <a:ext cx="3869678" cy="985663"/>
          </a:xfrm>
        </p:spPr>
        <p:txBody>
          <a:bodyPr>
            <a:noAutofit/>
          </a:bodyPr>
          <a:lstStyle>
            <a:lvl1pPr>
              <a:defRPr sz="3200">
                <a:solidFill>
                  <a:srgbClr val="EE7203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934614" y="1676173"/>
            <a:ext cx="3869678" cy="257255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9" name="Afbeelding 8" descr="Tekengebied 1@3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31" y="4594225"/>
            <a:ext cx="513184" cy="5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5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Gro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rgbClr val="EE7203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5834063" cy="30622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7" name="Afbeelding 16" descr="Tekengebied 1@3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31" y="4594225"/>
            <a:ext cx="513184" cy="5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1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Ide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rgbClr val="EE7203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5834063" cy="30622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Tekengebied 1@3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31" y="4594225"/>
            <a:ext cx="513184" cy="5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3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B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rgbClr val="EE7203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5834063" cy="30622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Tekengebied 1@3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31" y="4594225"/>
            <a:ext cx="513184" cy="5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6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1196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2" r:id="rId3"/>
    <p:sldLayoutId id="2147483674" r:id="rId4"/>
    <p:sldLayoutId id="2147483666" r:id="rId5"/>
    <p:sldLayoutId id="2147483670" r:id="rId6"/>
    <p:sldLayoutId id="2147483669" r:id="rId7"/>
    <p:sldLayoutId id="2147483667" r:id="rId8"/>
    <p:sldLayoutId id="2147483673" r:id="rId9"/>
    <p:sldLayoutId id="2147483664" r:id="rId10"/>
    <p:sldLayoutId id="214748366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EE7203"/>
          </a:solidFill>
          <a:latin typeface="Museo 500"/>
          <a:ea typeface="+mj-ea"/>
          <a:cs typeface="Museo 50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360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0800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904" y="1233519"/>
            <a:ext cx="8924192" cy="7530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nl-NL" sz="3200" dirty="0">
                <a:cs typeface="Calibri"/>
              </a:rPr>
              <a:t>Arnhem en de opgaven uit de </a:t>
            </a:r>
            <a:br>
              <a:rPr lang="nl-NL" sz="3200" dirty="0">
                <a:cs typeface="Calibri"/>
              </a:rPr>
            </a:br>
            <a:r>
              <a:rPr lang="nl-NL" sz="3200" dirty="0">
                <a:cs typeface="Calibri"/>
              </a:rPr>
              <a:t>City Deal Energieke Wijken </a:t>
            </a:r>
            <a:endParaRPr lang="en-US" sz="3200" dirty="0"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94B51-6F09-918E-178F-C0788C554539}"/>
              </a:ext>
            </a:extLst>
          </p:cNvPr>
          <p:cNvSpPr txBox="1">
            <a:spLocks/>
          </p:cNvSpPr>
          <p:nvPr/>
        </p:nvSpPr>
        <p:spPr>
          <a:xfrm>
            <a:off x="3509682" y="4556800"/>
            <a:ext cx="5687192" cy="586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 </a:t>
            </a:r>
            <a:r>
              <a:rPr kumimoji="0" lang="en-US" sz="2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juni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2024 – </a:t>
            </a:r>
            <a:r>
              <a:rPr lang="en-US" sz="2200" i="1" dirty="0" err="1">
                <a:solidFill>
                  <a:prstClr val="white"/>
                </a:solidFill>
              </a:rPr>
              <a:t>Bijeenkomst</a:t>
            </a:r>
            <a:r>
              <a:rPr lang="en-US" sz="2200" i="1" dirty="0">
                <a:solidFill>
                  <a:prstClr val="white"/>
                </a:solidFill>
              </a:rPr>
              <a:t> City Deal </a:t>
            </a:r>
            <a:r>
              <a:rPr lang="en-US" sz="2200" i="1" dirty="0" err="1">
                <a:solidFill>
                  <a:prstClr val="white"/>
                </a:solidFill>
              </a:rPr>
              <a:t>Energieke</a:t>
            </a:r>
            <a:r>
              <a:rPr lang="en-US" sz="2200" i="1" dirty="0">
                <a:solidFill>
                  <a:prstClr val="white"/>
                </a:solidFill>
              </a:rPr>
              <a:t> </a:t>
            </a:r>
            <a:r>
              <a:rPr lang="en-US" sz="2200" i="1" dirty="0" err="1">
                <a:solidFill>
                  <a:prstClr val="white"/>
                </a:solidFill>
              </a:rPr>
              <a:t>Wijken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47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B5F90-A434-F7E2-C7B9-2FDB5290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68" y="120694"/>
            <a:ext cx="5485581" cy="512064"/>
          </a:xfrm>
        </p:spPr>
        <p:txBody>
          <a:bodyPr>
            <a:noAutofit/>
          </a:bodyPr>
          <a:lstStyle/>
          <a:p>
            <a:r>
              <a:rPr lang="nl-NL" sz="2800" b="1" dirty="0"/>
              <a:t>Waar zijn we mee bezig: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E694644-9348-1A13-2336-142224EA7A50}"/>
              </a:ext>
            </a:extLst>
          </p:cNvPr>
          <p:cNvSpPr txBox="1"/>
          <p:nvPr/>
        </p:nvSpPr>
        <p:spPr>
          <a:xfrm>
            <a:off x="220370" y="632758"/>
            <a:ext cx="8762847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VVE aanpak: VvE-coach, subsidie, lening, versnelling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Aanpak woningisolatie en energiearmoede: wijkgericht, E-coach, NIP</a:t>
            </a:r>
            <a:endParaRPr lang="nl-NL" sz="2000" dirty="0">
              <a:solidFill>
                <a:schemeClr val="accent6">
                  <a:lumMod val="75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Gespikkeld bezit: Leefbaarheid - VHF - Arnhem oost – SEWA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6">
                    <a:lumMod val="75000"/>
                  </a:schemeClr>
                </a:solidFill>
                <a:ea typeface="Calibri"/>
                <a:cs typeface="Calibri"/>
              </a:rPr>
              <a:t>Collectief ISDE aanvragen – pilot RVO en BZK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Achter de voordeur aanpak: pilot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obv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ervaringen Rotterdam/Verbindingskamer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Mensen aan het Werk in de Energietransitie</a:t>
            </a:r>
            <a:endParaRPr lang="nl-NL" sz="2000" dirty="0">
              <a:solidFill>
                <a:schemeClr val="accent6">
                  <a:lumMod val="7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FB22DE-D453-D4C2-DCD7-F28A3243C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48" y="2682240"/>
            <a:ext cx="2816352" cy="246126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3189347-46E3-C2AF-75D8-3F1F917DEE76}"/>
              </a:ext>
            </a:extLst>
          </p:cNvPr>
          <p:cNvSpPr txBox="1">
            <a:spLocks/>
          </p:cNvSpPr>
          <p:nvPr/>
        </p:nvSpPr>
        <p:spPr>
          <a:xfrm>
            <a:off x="291808" y="2507308"/>
            <a:ext cx="3632397" cy="512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7203"/>
                </a:solidFill>
                <a:latin typeface="Museo 500"/>
                <a:ea typeface="+mj-ea"/>
                <a:cs typeface="Museo 500"/>
              </a:defRPr>
            </a:lvl1pPr>
          </a:lstStyle>
          <a:p>
            <a:r>
              <a:rPr lang="nl-NL" sz="2800" b="1" dirty="0"/>
              <a:t>Wat gaat goed: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A0FD8DC-72AD-50BA-DF8C-FD4416E16A35}"/>
              </a:ext>
            </a:extLst>
          </p:cNvPr>
          <p:cNvSpPr txBox="1"/>
          <p:nvPr/>
        </p:nvSpPr>
        <p:spPr>
          <a:xfrm>
            <a:off x="220369" y="3018909"/>
            <a:ext cx="5644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Steeds beter integraal en wijkgericht werken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D38DCB2-D89A-132B-6AA0-2FB490093145}"/>
              </a:ext>
            </a:extLst>
          </p:cNvPr>
          <p:cNvSpPr txBox="1">
            <a:spLocks/>
          </p:cNvSpPr>
          <p:nvPr/>
        </p:nvSpPr>
        <p:spPr>
          <a:xfrm>
            <a:off x="220370" y="3499193"/>
            <a:ext cx="3632397" cy="512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EE7203"/>
                </a:solidFill>
                <a:latin typeface="Museo 500"/>
                <a:ea typeface="+mj-ea"/>
                <a:cs typeface="Museo 500"/>
              </a:defRPr>
            </a:lvl1pPr>
          </a:lstStyle>
          <a:p>
            <a:r>
              <a:rPr lang="nl-NL" sz="2800" b="1" dirty="0"/>
              <a:t>Extra op inzetten: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C858FAC-8F71-F358-CF4A-FE406C6200EC}"/>
              </a:ext>
            </a:extLst>
          </p:cNvPr>
          <p:cNvSpPr txBox="1"/>
          <p:nvPr/>
        </p:nvSpPr>
        <p:spPr>
          <a:xfrm>
            <a:off x="220369" y="4011257"/>
            <a:ext cx="5644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accent6">
                    <a:lumMod val="75000"/>
                  </a:schemeClr>
                </a:solidFill>
              </a:rPr>
              <a:t>Versnelling VVE-aanpak en zorgen voor extra budget lening voor VvE’s</a:t>
            </a:r>
          </a:p>
        </p:txBody>
      </p:sp>
    </p:spTree>
    <p:extLst>
      <p:ext uri="{BB962C8B-B14F-4D97-AF65-F5344CB8AC3E}">
        <p14:creationId xmlns:p14="http://schemas.microsoft.com/office/powerpoint/2010/main" val="359333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tekening, illustratie, tekenfilm&#10;&#10;Automatisch gegenereerde beschrijving">
            <a:extLst>
              <a:ext uri="{FF2B5EF4-FFF2-40B4-BE49-F238E27FC236}">
                <a16:creationId xmlns:a16="http://schemas.microsoft.com/office/drawing/2014/main" id="{83F81BF1-1D6A-1B2A-41C9-D4A87379D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"/>
            <a:ext cx="9144000" cy="52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38790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98f67c-1919-4074-973e-72d958f5fb31">
      <UserInfo>
        <DisplayName>Arjen Goodijk</DisplayName>
        <AccountId>36</AccountId>
        <AccountType/>
      </UserInfo>
      <UserInfo>
        <DisplayName>Lot Steemers</DisplayName>
        <AccountId>49</AccountId>
        <AccountType/>
      </UserInfo>
      <UserInfo>
        <DisplayName>Marc van der Burght</DisplayName>
        <AccountId>12</AccountId>
        <AccountType/>
      </UserInfo>
      <UserInfo>
        <DisplayName>Ursula van Wandelen</DisplayName>
        <AccountId>22</AccountId>
        <AccountType/>
      </UserInfo>
      <UserInfo>
        <DisplayName>Karel Stolk</DisplayName>
        <AccountId>26</AccountId>
        <AccountType/>
      </UserInfo>
      <UserInfo>
        <DisplayName>Afke Rond</DisplayName>
        <AccountId>106</AccountId>
        <AccountType/>
      </UserInfo>
    </SharedWithUsers>
    <lcf76f155ced4ddcb4097134ff3c332f xmlns="9025bfce-7644-41ff-9242-4316a8af9377">
      <Terms xmlns="http://schemas.microsoft.com/office/infopath/2007/PartnerControls"/>
    </lcf76f155ced4ddcb4097134ff3c332f>
    <TaxCatchAll xmlns="ed98f67c-1919-4074-973e-72d958f5fb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FDBDAE6087544B2924F946EFA8C66" ma:contentTypeVersion="15" ma:contentTypeDescription="Een nieuw document maken." ma:contentTypeScope="" ma:versionID="21ae5af8da6bb4fa1243f912828f25f9">
  <xsd:schema xmlns:xsd="http://www.w3.org/2001/XMLSchema" xmlns:xs="http://www.w3.org/2001/XMLSchema" xmlns:p="http://schemas.microsoft.com/office/2006/metadata/properties" xmlns:ns2="9025bfce-7644-41ff-9242-4316a8af9377" xmlns:ns3="ed98f67c-1919-4074-973e-72d958f5fb31" targetNamespace="http://schemas.microsoft.com/office/2006/metadata/properties" ma:root="true" ma:fieldsID="2f4576575c46ad9a011a5d3d55c4ae15" ns2:_="" ns3:_="">
    <xsd:import namespace="9025bfce-7644-41ff-9242-4316a8af9377"/>
    <xsd:import namespace="ed98f67c-1919-4074-973e-72d958f5fb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5bfce-7644-41ff-9242-4316a8af9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090a0e23-2270-4081-893d-4dbd8040e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8f67c-1919-4074-973e-72d958f5fb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77c229c-8c47-48e9-ad53-4ee34cb58f20}" ma:internalName="TaxCatchAll" ma:showField="CatchAllData" ma:web="ed98f67c-1919-4074-973e-72d958f5fb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9A20BA-B518-419F-A2E6-EC43B21EF9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FAEA3A-3B72-45AF-8DA6-69F0D5A49D98}">
  <ds:schemaRefs>
    <ds:schemaRef ds:uri="http://purl.org/dc/elements/1.1/"/>
    <ds:schemaRef ds:uri="http://purl.org/dc/terms/"/>
    <ds:schemaRef ds:uri="9025bfce-7644-41ff-9242-4316a8af937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ed98f67c-1919-4074-973e-72d958f5fb3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2D4B55E-5CEB-4868-BAE8-126AA8F13D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25bfce-7644-41ff-9242-4316a8af9377"/>
    <ds:schemaRef ds:uri="ed98f67c-1919-4074-973e-72d958f5fb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5171</TotalTime>
  <Words>145</Words>
  <Application>Microsoft Office PowerPoint</Application>
  <PresentationFormat>Diavoorstelling (16:9)</PresentationFormat>
  <Paragraphs>18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Museo 500</vt:lpstr>
      <vt:lpstr>Aangepast ontwerp</vt:lpstr>
      <vt:lpstr>Arnhem en de opgaven uit de  City Deal Energieke Wijken </vt:lpstr>
      <vt:lpstr>Waar zijn we mee bezig: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Afke.Rond@arnhem.nl</dc:creator>
  <cp:lastModifiedBy>Marc van der Burght</cp:lastModifiedBy>
  <cp:revision>78</cp:revision>
  <dcterms:created xsi:type="dcterms:W3CDTF">2020-08-03T14:14:32Z</dcterms:created>
  <dcterms:modified xsi:type="dcterms:W3CDTF">2024-06-19T19:36:01Z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0x010100CCFFDBDAE6087544B2924F946EFA8C66</vt:lpwstr>
  </property>
  <property fmtid="{D5CDD505-2E9C-101B-9397-08002B2CF9AE}" pid="3" name="MediaServiceImageTags">
    <vt:lpwstr/>
  </property>
</Properties>
</file>