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3" r:id="rId2"/>
    <p:sldId id="2141411898" r:id="rId3"/>
    <p:sldId id="260" r:id="rId4"/>
    <p:sldId id="2141411912" r:id="rId5"/>
    <p:sldId id="262" r:id="rId6"/>
    <p:sldId id="263" r:id="rId7"/>
    <p:sldId id="268" r:id="rId8"/>
    <p:sldId id="277" r:id="rId9"/>
    <p:sldId id="2141411897" r:id="rId10"/>
    <p:sldId id="401" r:id="rId11"/>
    <p:sldId id="342" r:id="rId12"/>
    <p:sldId id="275" r:id="rId13"/>
    <p:sldId id="2141411903" r:id="rId14"/>
    <p:sldId id="2141411910" r:id="rId15"/>
    <p:sldId id="2141411905" r:id="rId16"/>
    <p:sldId id="2141411908" r:id="rId17"/>
    <p:sldId id="2141411906" r:id="rId18"/>
    <p:sldId id="2141411907" r:id="rId19"/>
    <p:sldId id="2141411900" r:id="rId20"/>
    <p:sldId id="2141411911" r:id="rId21"/>
    <p:sldId id="2141411902" r:id="rId22"/>
    <p:sldId id="2141411909" r:id="rId23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768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F0720-1D70-C147-9A50-0149455F3571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32530-A409-E045-B848-F9EDBBCDB6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279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B77EF-F416-24D8-0DA7-20D7F4B83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C31112-00E9-30A7-CB43-6924B5F15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BC7777-B904-DD36-51C6-48F95486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B8B43B-9E07-238E-F569-80FEE5EC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B0EF1A-3140-11BB-7BE9-093D6F0F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23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858EF-E439-23FF-E8D8-9E23F052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C0DE31-8828-C5B9-B4DC-988D2D869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EA97B9-C50D-EDA4-6A36-0684CFAA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FC4E3D-91B9-8FAB-B27E-1A24DF4A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04F5AE-3C03-17B1-F733-1582CD5C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80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B47E31-3BC8-2386-884B-44A0C5F53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11CD59-5D47-24EC-BA5B-5BD5311E5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547AF9-3613-8164-8B3E-D14D5954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CFCB42-71F5-9529-894B-97D3803F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7F218F-BADA-7199-517B-120CEE4E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7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">
  <p:cSld name="Titel en teks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504000" y="1800000"/>
            <a:ext cx="9234000" cy="4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1pPr>
            <a:lvl2pPr marL="914400" lvl="1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4pPr>
            <a:lvl5pPr marL="2286000" lvl="4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5pPr>
            <a:lvl6pPr marL="2743200" lvl="5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69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 met paginafoto">
  <p:cSld name="Hoofdstuk met paginafo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>
            <a:spLocks noGrp="1"/>
          </p:cNvSpPr>
          <p:nvPr>
            <p:ph type="pic" idx="2"/>
          </p:nvPr>
        </p:nvSpPr>
        <p:spPr>
          <a:xfrm>
            <a:off x="0" y="0"/>
            <a:ext cx="1248228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9"/>
          <p:cNvSpPr txBox="1"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8000" rIns="0" bIns="0" anchor="ctr" anchorCtr="0">
            <a:noAutofit/>
          </a:bodyPr>
          <a:lstStyle>
            <a:lvl1pPr lvl="0" algn="ctr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  <a:defRPr sz="1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86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 met illustratie">
  <p:cSld name="Hoofdstuk met illustrati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5849257" y="0"/>
            <a:ext cx="6342743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" name="Google Shape;15;p2" descr="Afbeelding met tekst, klok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82054"/>
            <a:ext cx="2001016" cy="10759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8000" rIns="0" bIns="0" anchor="t" anchorCtr="0">
            <a:noAutofit/>
          </a:bodyPr>
          <a:lstStyle>
            <a:lvl1pPr lvl="0" algn="l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41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inafoto">
  <p:cSld name="Paginafot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>
            <a:spLocks noGrp="1"/>
          </p:cNvSpPr>
          <p:nvPr>
            <p:ph type="pic" idx="2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0226400" y="0"/>
            <a:ext cx="1965600" cy="1065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914400" lvl="1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4pPr>
            <a:lvl5pPr marL="2286000" lvl="4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5pPr>
            <a:lvl6pPr marL="2743200" lvl="5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257175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450"/>
              <a:buChar char="'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922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0045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cati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AC112D0-A16D-4918-88F7-8ADE63CDCC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409968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7" progId="TCLayout.ActiveDocument.1">
                  <p:embed/>
                </p:oleObj>
              </mc:Choice>
              <mc:Fallback>
                <p:oleObj name="think-cell Slide" r:id="rId3" imgW="338" imgH="337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AC112D0-A16D-4918-88F7-8ADE63CDC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7A809C86-E6F9-4A2D-AC6F-D84E19322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5734" y="933451"/>
            <a:ext cx="11040533" cy="4751916"/>
          </a:xfrm>
          <a:solidFill>
            <a:schemeClr val="bg1">
              <a:lumMod val="95000"/>
            </a:schemeClr>
          </a:solidFill>
        </p:spPr>
        <p:txBody>
          <a:bodyPr bIns="64800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Klik op icoon om afbeelding in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6D0320-6C07-475D-BCD4-3F0903EA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49326-3C7D-490F-8450-DCF29F9086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DCA756-1BC5-42D2-8AB3-E876C4B25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15 november 2022  |  Kaart op Tafel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3A96FF-83AF-43AF-9A3F-2A7A492D1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D1054665-C933-4FF0-AC5B-CEDEC089A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734" y="5845999"/>
            <a:ext cx="11040533" cy="338555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Omschrijving</a:t>
            </a:r>
          </a:p>
        </p:txBody>
      </p:sp>
    </p:spTree>
    <p:extLst>
      <p:ext uri="{BB962C8B-B14F-4D97-AF65-F5344CB8AC3E}">
        <p14:creationId xmlns:p14="http://schemas.microsoft.com/office/powerpoint/2010/main" val="3326346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41">
          <p15:clr>
            <a:srgbClr val="FBAE40"/>
          </p15:clr>
        </p15:guide>
        <p15:guide id="2" orient="horz" pos="268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776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146A2-49FE-DB5E-5A9B-52D3ABD4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B863A8-9C48-FF52-62E1-D81E35D30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BD7436-47ED-BD68-5746-7084C9C9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751B6-1BD9-7EC4-8043-252A7B14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73F9A9-8B24-321A-E804-A80A1F22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5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0E85C-F1B8-A7BB-D748-47897F83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E30E93-BF50-4F7A-E1E6-7C8384041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FFB02F-5EC3-FA51-68CD-4438490F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1FFB14-AFED-8819-D216-1CAAAEFB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3BB010-E4F7-873E-001C-B0E4CE45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89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B0B3A-789B-2C4A-73AC-AE01A0E2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6468B7-3B05-9C76-447D-301688B47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08C193-192C-76BD-4540-DD64FD9BE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C76F9D3-CFFB-D048-C4B1-9C52CAB2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4789D4-4EE3-4B2B-207A-C300A96A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6FFAAB-F705-35E9-77F9-1258BB2B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24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58258-A054-DA0D-96B9-67F027889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34538A-C3C9-6BE7-4B50-FA706818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AD9CE0-84D1-9CBB-3CE4-7E7143FA8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2ED2E20-3442-0655-A1B0-E7FEC0EBA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15DDA52-2AFE-9056-C11B-A1C30BD3C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41556F3-C152-D08E-2C37-0CAB1C40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32AFACC-3BC5-6D8A-935A-6DB69070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25102B-8119-0F93-E8AC-3F31E8D8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61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FAA85-08BB-F293-2B4A-A337F682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24294B-D636-E7B2-1CAD-4C164B718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C3FDE0-FA33-672F-3130-322FC645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EEB37C-74B0-E0DA-23EC-26617BA3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86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5F3832B-87EA-5A8A-E22E-DD647A29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DC97E99-AFEF-7C82-2539-E1FFE53B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112935-6170-E22B-B228-46568FEF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85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03DCF-2119-B0D8-0FEE-BF31A409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8037C3-8BC8-C457-E4FD-4D68D7EE1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C2B1FF-006C-9FF9-35A7-F77F8DF3C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AAA4EB-C80A-3459-908B-1E9F5F39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D81AA7-C70B-ED32-E871-F570DB35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2AE1FC-CC96-FBB7-4D2F-C5C6ADCC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55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7141C-6ECD-3B2D-43AA-6218C2F1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AC8A0E-2FCA-E4ED-4AAC-1C087BBE8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DAF69B-1EF1-93E5-4DC4-134D2044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6DA4FD-3B44-F26A-3F3D-BEEE7C83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FBF1CA-E22C-BFB3-E595-621F5910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F20E5-CF43-D635-9581-D2D15ECA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94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8A5164-937F-3BDB-1F6D-2515DB2B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F0141B-8F4B-3E34-A1B2-7FFC26517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746DBF-38C5-7445-68DE-DA342B82B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E4358-6FBA-9441-86D6-E822090AF16C}" type="datetimeFigureOut">
              <a:rPr lang="nl-NL" smtClean="0"/>
              <a:t>20-6-2024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004C78-EDCD-52E4-10D4-F74FDA6B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04DD18-C753-C7CD-5D35-43BB6B5AD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B26B-CE05-E146-9705-E56ED266A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50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8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eombudsman.nl/system/files/rapport/20220201%20Ongelijke%20toegang%20tot%20de%20energietransitie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bs.nl/nl-nl/nieuws/2022/07/prijs-van-energie-86-procent-hog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1"/>
          <p:cNvSpPr/>
          <p:nvPr/>
        </p:nvSpPr>
        <p:spPr>
          <a:xfrm>
            <a:off x="10163455" y="320866"/>
            <a:ext cx="1808585" cy="96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E4326A-57DD-3881-2B5B-5A4BB66C2839}"/>
              </a:ext>
            </a:extLst>
          </p:cNvPr>
          <p:cNvSpPr txBox="1"/>
          <p:nvPr/>
        </p:nvSpPr>
        <p:spPr>
          <a:xfrm>
            <a:off x="2514600" y="5779155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/>
              <a:t>Frank van de Poel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CCD45F-78EE-9733-8F84-FF920AAFD45B}"/>
              </a:ext>
            </a:extLst>
          </p:cNvPr>
          <p:cNvSpPr txBox="1"/>
          <p:nvPr/>
        </p:nvSpPr>
        <p:spPr>
          <a:xfrm>
            <a:off x="843383" y="1282045"/>
            <a:ext cx="5851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City Deal Energieke wijken 20/21 juni 2024</a:t>
            </a:r>
          </a:p>
          <a:p>
            <a:endParaRPr lang="nl-NL" sz="2400" dirty="0"/>
          </a:p>
          <a:p>
            <a:r>
              <a:rPr lang="nl-NL" sz="2400" dirty="0"/>
              <a:t>Deelsessie:</a:t>
            </a:r>
          </a:p>
          <a:p>
            <a:r>
              <a:rPr lang="nl-NL" sz="2400" dirty="0"/>
              <a:t>Financieel instrumenten en werkwijzen: TEE en FET</a:t>
            </a:r>
          </a:p>
        </p:txBody>
      </p:sp>
      <p:pic>
        <p:nvPicPr>
          <p:cNvPr id="5" name="Google Shape;319;p61" descr="Op de foto ziet u !WOON adviseur Baudouin Knaapen">
            <a:extLst>
              <a:ext uri="{FF2B5EF4-FFF2-40B4-BE49-F238E27FC236}">
                <a16:creationId xmlns:a16="http://schemas.microsoft.com/office/drawing/2014/main" id="{8CB6DD9E-DB20-C770-9131-7A158FC145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6017" y="1357547"/>
            <a:ext cx="5296016" cy="4293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8282E1C-FE38-0171-2FDC-D12019A86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093" r="18791" b="19564"/>
          <a:stretch/>
        </p:blipFill>
        <p:spPr>
          <a:xfrm>
            <a:off x="905422" y="1050500"/>
            <a:ext cx="9703859" cy="5605258"/>
          </a:xfrm>
        </p:spPr>
      </p:pic>
      <p:pic>
        <p:nvPicPr>
          <p:cNvPr id="23" name="Tijdelijke aanduiding voor 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180C4A81-C58B-4A1B-830F-405CB083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94" t="26967" r="5099" b="69467"/>
          <a:stretch/>
        </p:blipFill>
        <p:spPr>
          <a:xfrm>
            <a:off x="927165" y="5955680"/>
            <a:ext cx="1380027" cy="362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2" name="Tijdelijke aanduiding voor 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B0021D2F-3FE6-4C78-B815-CD8CEE33C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94" t="19564" r="4019" b="74402"/>
          <a:stretch/>
        </p:blipFill>
        <p:spPr>
          <a:xfrm>
            <a:off x="908782" y="5450441"/>
            <a:ext cx="1551966" cy="589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59F919-664A-4BFE-B20C-90B9EE54449B}"/>
              </a:ext>
            </a:extLst>
          </p:cNvPr>
          <p:cNvSpPr txBox="1"/>
          <p:nvPr/>
        </p:nvSpPr>
        <p:spPr>
          <a:xfrm>
            <a:off x="11108267" y="6116634"/>
            <a:ext cx="824961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400" dirty="0"/>
              <a:t> </a:t>
            </a:r>
          </a:p>
          <a:p>
            <a:pPr algn="l"/>
            <a:endParaRPr lang="nl-NL" sz="1400" dirty="0"/>
          </a:p>
          <a:p>
            <a:pPr algn="l"/>
            <a:endParaRPr lang="nl-NL" sz="1400" dirty="0" err="1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FBC406E-EBA7-BBD0-178C-FD82289C61CB}"/>
              </a:ext>
            </a:extLst>
          </p:cNvPr>
          <p:cNvSpPr txBox="1"/>
          <p:nvPr/>
        </p:nvSpPr>
        <p:spPr>
          <a:xfrm>
            <a:off x="941329" y="6352394"/>
            <a:ext cx="165815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400" dirty="0"/>
              <a:t>          </a:t>
            </a:r>
            <a:r>
              <a:rPr lang="nl-NL" sz="1100" dirty="0"/>
              <a:t>Woonzorg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DA3327A-B902-438B-8BAC-4E04204038F3}"/>
              </a:ext>
            </a:extLst>
          </p:cNvPr>
          <p:cNvSpPr txBox="1"/>
          <p:nvPr/>
        </p:nvSpPr>
        <p:spPr>
          <a:xfrm>
            <a:off x="1487671" y="6116634"/>
            <a:ext cx="106559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200" dirty="0"/>
              <a:t>Huismeesters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1FB35CD-AD1E-27B9-2D86-EFCCDF655D1F}"/>
              </a:ext>
            </a:extLst>
          </p:cNvPr>
          <p:cNvCxnSpPr>
            <a:cxnSpLocks/>
          </p:cNvCxnSpPr>
          <p:nvPr/>
        </p:nvCxnSpPr>
        <p:spPr>
          <a:xfrm flipV="1">
            <a:off x="4702185" y="1203818"/>
            <a:ext cx="1524627" cy="4816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F3244E1F-EFF8-6009-9C3F-367B32AFD9E4}"/>
              </a:ext>
            </a:extLst>
          </p:cNvPr>
          <p:cNvCxnSpPr>
            <a:cxnSpLocks/>
          </p:cNvCxnSpPr>
          <p:nvPr/>
        </p:nvCxnSpPr>
        <p:spPr>
          <a:xfrm flipV="1">
            <a:off x="5192257" y="4070215"/>
            <a:ext cx="851431" cy="2622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735E7549-F0B4-6EA7-C74B-8F757D2E3C37}"/>
              </a:ext>
            </a:extLst>
          </p:cNvPr>
          <p:cNvCxnSpPr>
            <a:cxnSpLocks/>
          </p:cNvCxnSpPr>
          <p:nvPr/>
        </p:nvCxnSpPr>
        <p:spPr>
          <a:xfrm flipV="1">
            <a:off x="6427102" y="4864894"/>
            <a:ext cx="1602473" cy="51109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DD654F4B-3901-3D4B-174F-F44E48842C98}"/>
              </a:ext>
            </a:extLst>
          </p:cNvPr>
          <p:cNvCxnSpPr>
            <a:cxnSpLocks/>
          </p:cNvCxnSpPr>
          <p:nvPr/>
        </p:nvCxnSpPr>
        <p:spPr>
          <a:xfrm>
            <a:off x="6798899" y="2461736"/>
            <a:ext cx="459739" cy="1498283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0C7F1490-13D1-14B3-DC80-AECB45D87312}"/>
              </a:ext>
            </a:extLst>
          </p:cNvPr>
          <p:cNvCxnSpPr>
            <a:cxnSpLocks/>
          </p:cNvCxnSpPr>
          <p:nvPr/>
        </p:nvCxnSpPr>
        <p:spPr>
          <a:xfrm>
            <a:off x="6245747" y="1188773"/>
            <a:ext cx="288053" cy="995741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F86CA54-1A61-23EB-E167-CE0649917920}"/>
              </a:ext>
            </a:extLst>
          </p:cNvPr>
          <p:cNvCxnSpPr>
            <a:cxnSpLocks/>
          </p:cNvCxnSpPr>
          <p:nvPr/>
        </p:nvCxnSpPr>
        <p:spPr>
          <a:xfrm>
            <a:off x="6524238" y="2169218"/>
            <a:ext cx="274661" cy="324367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972B06C7-9D97-BB07-9B1A-C11CE730EABB}"/>
              </a:ext>
            </a:extLst>
          </p:cNvPr>
          <p:cNvCxnSpPr>
            <a:cxnSpLocks/>
          </p:cNvCxnSpPr>
          <p:nvPr/>
        </p:nvCxnSpPr>
        <p:spPr>
          <a:xfrm flipV="1">
            <a:off x="6128607" y="3938155"/>
            <a:ext cx="1122645" cy="350349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0A0DB9AE-CE15-E120-35B4-A987F38107C9}"/>
              </a:ext>
            </a:extLst>
          </p:cNvPr>
          <p:cNvCxnSpPr>
            <a:cxnSpLocks/>
          </p:cNvCxnSpPr>
          <p:nvPr/>
        </p:nvCxnSpPr>
        <p:spPr>
          <a:xfrm flipV="1">
            <a:off x="6341269" y="2935022"/>
            <a:ext cx="575017" cy="17727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A2E4C3D2-48A5-AE71-8AF5-173D1694E797}"/>
              </a:ext>
            </a:extLst>
          </p:cNvPr>
          <p:cNvCxnSpPr>
            <a:cxnSpLocks/>
          </p:cNvCxnSpPr>
          <p:nvPr/>
        </p:nvCxnSpPr>
        <p:spPr>
          <a:xfrm>
            <a:off x="6242756" y="2800350"/>
            <a:ext cx="98513" cy="3286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512F815E-F27C-BE98-F006-67359DBD093E}"/>
              </a:ext>
            </a:extLst>
          </p:cNvPr>
          <p:cNvCxnSpPr>
            <a:cxnSpLocks/>
          </p:cNvCxnSpPr>
          <p:nvPr/>
        </p:nvCxnSpPr>
        <p:spPr>
          <a:xfrm flipH="1" flipV="1">
            <a:off x="6032384" y="4057650"/>
            <a:ext cx="405999" cy="13057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EFD6ED17-8E70-58D4-9D07-CF31D42E647B}"/>
              </a:ext>
            </a:extLst>
          </p:cNvPr>
          <p:cNvCxnSpPr>
            <a:cxnSpLocks/>
          </p:cNvCxnSpPr>
          <p:nvPr/>
        </p:nvCxnSpPr>
        <p:spPr>
          <a:xfrm>
            <a:off x="4689977" y="1660734"/>
            <a:ext cx="109594" cy="38315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6590AA12-8825-0EE1-7C65-722C83FC1BCB}"/>
              </a:ext>
            </a:extLst>
          </p:cNvPr>
          <p:cNvCxnSpPr>
            <a:cxnSpLocks/>
          </p:cNvCxnSpPr>
          <p:nvPr/>
        </p:nvCxnSpPr>
        <p:spPr>
          <a:xfrm>
            <a:off x="4799571" y="2043885"/>
            <a:ext cx="108760" cy="41785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chte verbindingslijn 85">
            <a:extLst>
              <a:ext uri="{FF2B5EF4-FFF2-40B4-BE49-F238E27FC236}">
                <a16:creationId xmlns:a16="http://schemas.microsoft.com/office/drawing/2014/main" id="{328B5687-04E2-6D4C-B8DB-FF194A353313}"/>
              </a:ext>
            </a:extLst>
          </p:cNvPr>
          <p:cNvCxnSpPr>
            <a:cxnSpLocks/>
          </p:cNvCxnSpPr>
          <p:nvPr/>
        </p:nvCxnSpPr>
        <p:spPr>
          <a:xfrm>
            <a:off x="6434649" y="5978000"/>
            <a:ext cx="207422" cy="72370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87">
            <a:extLst>
              <a:ext uri="{FF2B5EF4-FFF2-40B4-BE49-F238E27FC236}">
                <a16:creationId xmlns:a16="http://schemas.microsoft.com/office/drawing/2014/main" id="{055344A2-AF36-891C-C83D-79D69D5FDB02}"/>
              </a:ext>
            </a:extLst>
          </p:cNvPr>
          <p:cNvCxnSpPr>
            <a:cxnSpLocks/>
          </p:cNvCxnSpPr>
          <p:nvPr/>
        </p:nvCxnSpPr>
        <p:spPr>
          <a:xfrm flipH="1">
            <a:off x="6427102" y="5379231"/>
            <a:ext cx="22507" cy="59876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Afbeelding 89">
            <a:extLst>
              <a:ext uri="{FF2B5EF4-FFF2-40B4-BE49-F238E27FC236}">
                <a16:creationId xmlns:a16="http://schemas.microsoft.com/office/drawing/2014/main" id="{E364EB50-7C10-8956-D161-CD115E0C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" t="1" b="23806"/>
          <a:stretch/>
        </p:blipFill>
        <p:spPr>
          <a:xfrm>
            <a:off x="8972943" y="6080508"/>
            <a:ext cx="1672245" cy="65572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E395182-FD52-C505-531E-40A59551F3A2}"/>
              </a:ext>
            </a:extLst>
          </p:cNvPr>
          <p:cNvSpPr txBox="1"/>
          <p:nvPr/>
        </p:nvSpPr>
        <p:spPr>
          <a:xfrm>
            <a:off x="330911" y="1260947"/>
            <a:ext cx="4033627" cy="387798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b="1" dirty="0"/>
              <a:t>PvA Vinkhuizen </a:t>
            </a:r>
            <a:r>
              <a:rPr lang="nl-NL" b="1" dirty="0" err="1"/>
              <a:t>NoordOost</a:t>
            </a:r>
            <a:endParaRPr lang="nl-NL" b="1" dirty="0"/>
          </a:p>
          <a:p>
            <a:pPr algn="l"/>
            <a:endParaRPr lang="nl-NL" b="1" dirty="0"/>
          </a:p>
          <a:p>
            <a:pPr algn="l"/>
            <a:r>
              <a:rPr lang="nl-NL" b="1" dirty="0"/>
              <a:t>Corporatie: 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8 flats: isolatie + warmtenet, 2024/2025</a:t>
            </a:r>
          </a:p>
          <a:p>
            <a:r>
              <a:rPr lang="nl-NL" dirty="0"/>
              <a:t>    (overleg Nijestee /</a:t>
            </a:r>
            <a:r>
              <a:rPr lang="nl-NL" dirty="0" err="1"/>
              <a:t>W’Stad</a:t>
            </a:r>
            <a:r>
              <a:rPr lang="nl-NL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Grondgebonden woningen: isolatie 2023/2025</a:t>
            </a:r>
          </a:p>
          <a:p>
            <a:endParaRPr lang="nl-NL" b="1" dirty="0"/>
          </a:p>
          <a:p>
            <a:r>
              <a:rPr lang="nl-NL" b="1" dirty="0"/>
              <a:t>Koopwoningen/gespikkeld bezit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Combi met Nijestee: 2023/2025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Mbv</a:t>
            </a:r>
            <a:r>
              <a:rPr lang="nl-NL" dirty="0"/>
              <a:t> Volkshuisvestingsfonds</a:t>
            </a:r>
          </a:p>
          <a:p>
            <a:endParaRPr lang="nl-NL" dirty="0"/>
          </a:p>
          <a:p>
            <a:r>
              <a:rPr lang="nl-NL" b="1" dirty="0"/>
              <a:t>Warmtenet grondgebonden woningen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Planning </a:t>
            </a:r>
            <a:r>
              <a:rPr lang="nl-NL" dirty="0" err="1"/>
              <a:t>ism</a:t>
            </a:r>
            <a:r>
              <a:rPr lang="nl-NL" dirty="0"/>
              <a:t> Nijestee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7300000-BFDB-F3A6-9D9E-C168D08F4283}"/>
              </a:ext>
            </a:extLst>
          </p:cNvPr>
          <p:cNvSpPr/>
          <p:nvPr/>
        </p:nvSpPr>
        <p:spPr>
          <a:xfrm>
            <a:off x="1173345" y="6419444"/>
            <a:ext cx="256400" cy="13416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D2C92C6-D02A-B908-1818-30F89F5A1D43}"/>
              </a:ext>
            </a:extLst>
          </p:cNvPr>
          <p:cNvSpPr/>
          <p:nvPr/>
        </p:nvSpPr>
        <p:spPr>
          <a:xfrm rot="20458564">
            <a:off x="5049753" y="4195627"/>
            <a:ext cx="109594" cy="26539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84C3CB2-A952-DCBC-1DC5-93BB0BAEDB06}"/>
              </a:ext>
            </a:extLst>
          </p:cNvPr>
          <p:cNvSpPr/>
          <p:nvPr/>
        </p:nvSpPr>
        <p:spPr>
          <a:xfrm rot="20505838">
            <a:off x="5131731" y="4456331"/>
            <a:ext cx="58800" cy="24348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7CF9EEB-F232-8926-D412-DD3EACA6736E}"/>
              </a:ext>
            </a:extLst>
          </p:cNvPr>
          <p:cNvSpPr/>
          <p:nvPr/>
        </p:nvSpPr>
        <p:spPr>
          <a:xfrm rot="20555799">
            <a:off x="5957267" y="3623102"/>
            <a:ext cx="158755" cy="112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B7CAA1F-725D-1735-57F5-F81418ECDC57}"/>
              </a:ext>
            </a:extLst>
          </p:cNvPr>
          <p:cNvSpPr/>
          <p:nvPr/>
        </p:nvSpPr>
        <p:spPr>
          <a:xfrm rot="20555799">
            <a:off x="6143123" y="3567633"/>
            <a:ext cx="131356" cy="112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B2CAEAD-E3E7-BA67-34F8-B373FB3F1EEF}"/>
              </a:ext>
            </a:extLst>
          </p:cNvPr>
          <p:cNvSpPr/>
          <p:nvPr/>
        </p:nvSpPr>
        <p:spPr>
          <a:xfrm rot="20555799">
            <a:off x="6310340" y="3506667"/>
            <a:ext cx="158755" cy="112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A6C3223-C130-CB68-7CA6-730E165FC02B}"/>
              </a:ext>
            </a:extLst>
          </p:cNvPr>
          <p:cNvSpPr/>
          <p:nvPr/>
        </p:nvSpPr>
        <p:spPr>
          <a:xfrm rot="20555799">
            <a:off x="6510886" y="3464199"/>
            <a:ext cx="141752" cy="81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A1D0AD2-BAA7-BFA9-92AC-8FB829DFE710}"/>
              </a:ext>
            </a:extLst>
          </p:cNvPr>
          <p:cNvSpPr/>
          <p:nvPr/>
        </p:nvSpPr>
        <p:spPr>
          <a:xfrm rot="20555799">
            <a:off x="6677216" y="3397354"/>
            <a:ext cx="170945" cy="81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F75173A-AA90-699B-2C51-EBB0F006EFDF}"/>
              </a:ext>
            </a:extLst>
          </p:cNvPr>
          <p:cNvSpPr/>
          <p:nvPr/>
        </p:nvSpPr>
        <p:spPr>
          <a:xfrm rot="20555799">
            <a:off x="6865352" y="3355407"/>
            <a:ext cx="141752" cy="81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39C0FEDE-FDD8-00E6-635E-AC8157371091}"/>
              </a:ext>
            </a:extLst>
          </p:cNvPr>
          <p:cNvSpPr/>
          <p:nvPr/>
        </p:nvSpPr>
        <p:spPr>
          <a:xfrm rot="4297998">
            <a:off x="7759719" y="4595873"/>
            <a:ext cx="440222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9E9C9636-D08C-B601-C3FC-3A55EE712814}"/>
              </a:ext>
            </a:extLst>
          </p:cNvPr>
          <p:cNvSpPr/>
          <p:nvPr/>
        </p:nvSpPr>
        <p:spPr>
          <a:xfrm rot="20555799">
            <a:off x="5990402" y="1043046"/>
            <a:ext cx="83678" cy="159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42CAC590-F0A9-47A8-A0E2-685EE0D86CD3}"/>
              </a:ext>
            </a:extLst>
          </p:cNvPr>
          <p:cNvSpPr/>
          <p:nvPr/>
        </p:nvSpPr>
        <p:spPr>
          <a:xfrm>
            <a:off x="1173345" y="6633065"/>
            <a:ext cx="256400" cy="147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36F9A09-7781-5937-B3DE-669EDC4FEB66}"/>
              </a:ext>
            </a:extLst>
          </p:cNvPr>
          <p:cNvSpPr txBox="1"/>
          <p:nvPr/>
        </p:nvSpPr>
        <p:spPr>
          <a:xfrm>
            <a:off x="1487671" y="6588517"/>
            <a:ext cx="670065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400" dirty="0"/>
              <a:t> </a:t>
            </a:r>
            <a:r>
              <a:rPr lang="nl-NL" sz="1100" dirty="0"/>
              <a:t>VvE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5B2F7B75-FE81-4B37-FE15-40FF5D90D104}"/>
              </a:ext>
            </a:extLst>
          </p:cNvPr>
          <p:cNvSpPr/>
          <p:nvPr/>
        </p:nvSpPr>
        <p:spPr>
          <a:xfrm>
            <a:off x="5465314" y="2403501"/>
            <a:ext cx="1946139" cy="1305795"/>
          </a:xfrm>
          <a:prstGeom prst="ellipse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nl-NL" sz="1400" dirty="0" err="1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C109E27-D193-96D2-0301-382CE8068B84}"/>
              </a:ext>
            </a:extLst>
          </p:cNvPr>
          <p:cNvSpPr txBox="1"/>
          <p:nvPr/>
        </p:nvSpPr>
        <p:spPr>
          <a:xfrm>
            <a:off x="8615093" y="2626538"/>
            <a:ext cx="3164832" cy="98488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nl-NL" sz="1600" b="1" dirty="0"/>
              <a:t>Afstemmen andere opgaven</a:t>
            </a:r>
            <a:endParaRPr lang="nl-NL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Sociaal (buurtteam)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Wateropgave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Groen (tuinen/openbare ruimte)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1E532F51-4348-3640-82E9-F18AFD28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7" y="242599"/>
            <a:ext cx="9232923" cy="1116000"/>
          </a:xfrm>
        </p:spPr>
        <p:txBody>
          <a:bodyPr/>
          <a:lstStyle/>
          <a:p>
            <a:r>
              <a:rPr lang="nl-NL" dirty="0"/>
              <a:t>pilot 120 woningen vinkhuizen</a:t>
            </a:r>
          </a:p>
        </p:txBody>
      </p:sp>
    </p:spTree>
    <p:extLst>
      <p:ext uri="{BB962C8B-B14F-4D97-AF65-F5344CB8AC3E}">
        <p14:creationId xmlns:p14="http://schemas.microsoft.com/office/powerpoint/2010/main" val="243246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pilot 120 woningen vinkhuizen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20FC940-27B7-75DB-AAE0-92B619B5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0" t="13858" r="29134" b="14611"/>
          <a:stretch/>
        </p:blipFill>
        <p:spPr>
          <a:xfrm>
            <a:off x="6403033" y="1288420"/>
            <a:ext cx="5542585" cy="44392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8A2241-DFB0-D51D-267D-E6EBF21DB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49" t="79090" r="31181" b="5512"/>
          <a:stretch/>
        </p:blipFill>
        <p:spPr>
          <a:xfrm>
            <a:off x="10047472" y="5058771"/>
            <a:ext cx="1682246" cy="155501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33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nl-NL" b="1" dirty="0"/>
              <a:t>AANPAK GESPIKKELD BEZIT samen met NIJESTEE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ea typeface="Calibri" panose="020F0502020204030204" pitchFamily="34" charset="0"/>
                <a:cs typeface="Calibri" panose="020F0502020204030204" pitchFamily="34" charset="0"/>
              </a:rPr>
              <a:t>Nijestee verduurzaamt 50 woningen; </a:t>
            </a:r>
            <a:r>
              <a:rPr lang="nl-NL" dirty="0"/>
              <a:t>120 particuliere woningen zijn eerder door Nijestee verkocht.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/>
              <a:t>De verwachting is dat overgrote deel van deze eigenaren financieel niet in staat zijn om hun woning zelf te verduurzamen.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/>
              <a:t>Gebruik bouwkundige informatie aannemer.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/>
              <a:t>Voor wie: </a:t>
            </a:r>
            <a:r>
              <a:rPr lang="nl-NL" dirty="0">
                <a:ea typeface="Calibri" panose="020F0502020204030204" pitchFamily="34" charset="0"/>
                <a:cs typeface="Calibri" panose="020F0502020204030204" pitchFamily="34" charset="0"/>
              </a:rPr>
              <a:t>eigenaar/bewoners, waarvan de woning ouder is dan 1975, energielabel C of slechter en WOZ lager  dan € 305.000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l-NL" dirty="0">
                <a:cs typeface="Calibri" panose="020F0502020204030204" pitchFamily="34" charset="0"/>
              </a:rPr>
              <a:t>Samenwerking sociaal domein (wij team)</a:t>
            </a:r>
            <a:endParaRPr lang="nl-NL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57113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5"/>
          <p:cNvSpPr txBox="1">
            <a:spLocks noGrp="1"/>
          </p:cNvSpPr>
          <p:nvPr>
            <p:ph type="ctrTitle"/>
          </p:nvPr>
        </p:nvSpPr>
        <p:spPr>
          <a:xfrm>
            <a:off x="344360" y="46633"/>
            <a:ext cx="10573433" cy="978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8000" rIns="0" bIns="0" anchor="ctr" anchorCtr="0">
            <a:noAutofit/>
          </a:bodyPr>
          <a:lstStyle/>
          <a:p>
            <a:pPr marL="0" lvl="0" indent="0" algn="l" rtl="0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nl-NL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FET: Fonds Energie Transitie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75"/>
          <p:cNvSpPr txBox="1"/>
          <p:nvPr/>
        </p:nvSpPr>
        <p:spPr>
          <a:xfrm>
            <a:off x="1157992" y="1816320"/>
            <a:ext cx="48777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15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Structureel</a:t>
            </a:r>
            <a:endParaRPr lang="nl-N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- EDE (Exploitatiemaatschappij Duurzame Energie)</a:t>
            </a:r>
            <a:b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Inkomsten uit zonneparken en windmolens</a:t>
            </a:r>
            <a:endParaRPr lang="nl-NL"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15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15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Incidenteel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59397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VHF 1</a:t>
            </a:r>
            <a:r>
              <a:rPr lang="nl-NL" sz="1500" b="0" i="0" u="none" strike="noStrike" cap="none" baseline="30000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 tranche € 15 miljoen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59397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1500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Gemeente € 2 miljoen &gt; € 10 miljoen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59397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15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SPUK energiearmoede € 12 miljoen</a:t>
            </a:r>
          </a:p>
          <a:p>
            <a:pPr marL="269875" marR="0" lvl="0" indent="-259397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NIP € 3 miljoen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478" marR="0" lvl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140652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2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5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5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75" descr="euro-pictogram. geld overzicht vectorillustratie. stapel munten pictogram  geïsoleerd op een witte achtergrond. gestapeld geld. europees valutasymbool  5948259 - Download Free Vectors, Vector Bestanden, Ontwerpen Templat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12" y="1581989"/>
            <a:ext cx="813630" cy="81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5" descr="euro-pictogram. geld overzicht vectorillustratie. stapel munten pictogram  geïsoleerd op een witte achtergrond. gestapeld geld. europees valutasymbool  5948259 - Download Free Vectors, Vector Bestanden, Ontwerpen Templat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360" y="3772520"/>
            <a:ext cx="813630" cy="8136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75"/>
          <p:cNvCxnSpPr>
            <a:cxnSpLocks/>
          </p:cNvCxnSpPr>
          <p:nvPr/>
        </p:nvCxnSpPr>
        <p:spPr>
          <a:xfrm>
            <a:off x="2952674" y="2779766"/>
            <a:ext cx="1726721" cy="203880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7" name="Google Shape;457;p75"/>
          <p:cNvCxnSpPr/>
          <p:nvPr/>
        </p:nvCxnSpPr>
        <p:spPr>
          <a:xfrm rot="10800000" flipH="1">
            <a:off x="3092781" y="3795042"/>
            <a:ext cx="1914000" cy="436800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58" name="Google Shape;458;p75" descr="Windturbines met effen opvull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502" y="1311847"/>
            <a:ext cx="885862" cy="93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5" descr="Zon hand getekend symbool Iconen | Gratis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2674" y="1170623"/>
            <a:ext cx="756961" cy="743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75"/>
          <p:cNvCxnSpPr/>
          <p:nvPr/>
        </p:nvCxnSpPr>
        <p:spPr>
          <a:xfrm rot="10800000" flipH="1">
            <a:off x="6934955" y="1657718"/>
            <a:ext cx="746160" cy="1194730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1" name="Google Shape;461;p75"/>
          <p:cNvSpPr txBox="1"/>
          <p:nvPr/>
        </p:nvSpPr>
        <p:spPr>
          <a:xfrm>
            <a:off x="7831977" y="1214355"/>
            <a:ext cx="6393787" cy="561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22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22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Subsidie Volkshuisvestingfonds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Aanpak circa 800 particuliere woningen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Aanpak gespikkeld bezit</a:t>
            </a:r>
            <a:b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(samen met corporaties)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VVE aanpak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22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22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22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Leningen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Stimuleringslening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Verzilverlening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Maatwerklening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endParaRPr lang="nl-NL" sz="2200" b="1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22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Bestrijding energiearmoede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Rijksmiddelen energiearmoede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Energiecoaches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Witgoedregeling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Etc.</a:t>
            </a:r>
            <a:endParaRPr sz="22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15113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2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None/>
            </a:pPr>
            <a:r>
              <a:rPr lang="nl-NL" sz="2200" b="1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Financiële instrumenten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Garantstelling</a:t>
            </a: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Voorfinanciering ISDE</a:t>
            </a: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b="0" i="0" u="none" strike="noStrike" cap="none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Pilot vangnet VVE</a:t>
            </a:r>
          </a:p>
          <a:p>
            <a:pPr marL="269875" marR="0" lvl="0" indent="-269875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003214"/>
              </a:buClr>
              <a:buSzPct val="100000"/>
              <a:buFont typeface="Arial"/>
              <a:buChar char="-"/>
            </a:pPr>
            <a:r>
              <a:rPr lang="nl-NL" sz="2200" dirty="0">
                <a:solidFill>
                  <a:srgbClr val="003214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nl-N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500" b="0" i="0" u="none" strike="noStrike" cap="none" dirty="0">
              <a:solidFill>
                <a:srgbClr val="0032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2" name="Google Shape;462;p75"/>
          <p:cNvCxnSpPr/>
          <p:nvPr/>
        </p:nvCxnSpPr>
        <p:spPr>
          <a:xfrm rot="10800000" flipH="1">
            <a:off x="6902875" y="2750473"/>
            <a:ext cx="929102" cy="454470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3" name="Google Shape;463;p75"/>
          <p:cNvCxnSpPr/>
          <p:nvPr/>
        </p:nvCxnSpPr>
        <p:spPr>
          <a:xfrm>
            <a:off x="6900037" y="3630644"/>
            <a:ext cx="914558" cy="793842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4" name="Google Shape;464;p75"/>
          <p:cNvCxnSpPr/>
          <p:nvPr/>
        </p:nvCxnSpPr>
        <p:spPr>
          <a:xfrm>
            <a:off x="6946115" y="4076400"/>
            <a:ext cx="885862" cy="1972981"/>
          </a:xfrm>
          <a:prstGeom prst="straightConnector1">
            <a:avLst/>
          </a:prstGeom>
          <a:noFill/>
          <a:ln w="76200" cap="flat" cmpd="sng">
            <a:solidFill>
              <a:srgbClr val="00321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465" name="Google Shape;465;p75"/>
          <p:cNvGrpSpPr/>
          <p:nvPr/>
        </p:nvGrpSpPr>
        <p:grpSpPr>
          <a:xfrm>
            <a:off x="5468719" y="2977708"/>
            <a:ext cx="313914" cy="316053"/>
            <a:chOff x="5546578" y="2255083"/>
            <a:chExt cx="313914" cy="316053"/>
          </a:xfrm>
        </p:grpSpPr>
        <p:sp>
          <p:nvSpPr>
            <p:cNvPr id="466" name="Google Shape;466;p75"/>
            <p:cNvSpPr/>
            <p:nvPr/>
          </p:nvSpPr>
          <p:spPr>
            <a:xfrm>
              <a:off x="5546578" y="2255083"/>
              <a:ext cx="313914" cy="316053"/>
            </a:xfrm>
            <a:prstGeom prst="ellips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7" name="Google Shape;467;p75" descr="Euro met effen opvulli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63047" y="2284378"/>
              <a:ext cx="237267" cy="2372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75"/>
          <p:cNvGrpSpPr/>
          <p:nvPr/>
        </p:nvGrpSpPr>
        <p:grpSpPr>
          <a:xfrm>
            <a:off x="5836171" y="2980289"/>
            <a:ext cx="313914" cy="316053"/>
            <a:chOff x="5546578" y="2255083"/>
            <a:chExt cx="313914" cy="316053"/>
          </a:xfrm>
        </p:grpSpPr>
        <p:sp>
          <p:nvSpPr>
            <p:cNvPr id="469" name="Google Shape;469;p75"/>
            <p:cNvSpPr/>
            <p:nvPr/>
          </p:nvSpPr>
          <p:spPr>
            <a:xfrm>
              <a:off x="5546578" y="2255083"/>
              <a:ext cx="313914" cy="316053"/>
            </a:xfrm>
            <a:prstGeom prst="ellips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0" name="Google Shape;470;p75" descr="Euro met effen opvulli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63047" y="2284378"/>
              <a:ext cx="237267" cy="237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1" name="Google Shape;471;p75"/>
          <p:cNvSpPr txBox="1"/>
          <p:nvPr/>
        </p:nvSpPr>
        <p:spPr>
          <a:xfrm>
            <a:off x="5359515" y="3437671"/>
            <a:ext cx="1187788" cy="46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rgbClr val="003214"/>
              </a:buClr>
              <a:buSzPts val="2400"/>
              <a:buFont typeface="Arial Black"/>
              <a:buNone/>
            </a:pPr>
            <a:r>
              <a:rPr lang="nl-NL" sz="2400" b="0" i="0" u="none" strike="noStrike" cap="none">
                <a:solidFill>
                  <a:srgbClr val="003214"/>
                </a:solidFill>
                <a:latin typeface="Arial Black"/>
                <a:ea typeface="Arial Black"/>
                <a:cs typeface="Arial Black"/>
                <a:sym typeface="Arial Black"/>
              </a:rPr>
              <a:t>FET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7162" y="2250044"/>
            <a:ext cx="2003522" cy="207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415585" cy="931882"/>
          </a:xfrm>
        </p:spPr>
        <p:txBody>
          <a:bodyPr>
            <a:normAutofit/>
          </a:bodyPr>
          <a:lstStyle/>
          <a:p>
            <a:r>
              <a:rPr lang="nl-NL" dirty="0"/>
              <a:t>Structurele inkomsten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3E923B-5E5B-B67C-5921-B2B2975C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7008"/>
            <a:ext cx="10044760" cy="52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0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415585" cy="931882"/>
          </a:xfrm>
        </p:spPr>
        <p:txBody>
          <a:bodyPr>
            <a:normAutofit/>
          </a:bodyPr>
          <a:lstStyle/>
          <a:p>
            <a:r>
              <a:rPr lang="nl-NL" dirty="0"/>
              <a:t>Incidentele inkomsten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10859280" cy="4955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Middelen Volkshuisvestingsfonds: € 15 miljoen (incl. cofinanciering vanuit de gemeente van € 4,5 miljoen) te verstrekken als subsidie in de aangewezen wijken Paddepoel, Selwerd en Vinkhuizen. 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Een krediet van €10 miljoen te besteden aan verduurzamingsleningen (revolverend fonds), conform het besluit van 28 september 2022 ‘Inrichting Fonds Energietransitie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Rijksmiddelen ter bestrijding van energiearmoede van afgerond € 12 miljoen. (SPUK)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Middelen van het Nationaal Isolatie Programma (NIP) voor de lokale aanpak isolatie van afgerond € 3 miljoen (1</a:t>
            </a:r>
            <a:r>
              <a:rPr lang="nl-NL" sz="1800" baseline="300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</a:t>
            </a: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tranche). De uitwerking hiervan is gepland voor begin 2025, zodat de regeling aansluit op de subsidie Nij Begun, maatregel 29.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Nij </a:t>
            </a:r>
            <a:r>
              <a:rPr lang="nl-NL" dirty="0" err="1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begun</a:t>
            </a:r>
            <a:r>
              <a:rPr lang="nl-NL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, maatregel 29</a:t>
            </a:r>
            <a:b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</a:b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84562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486508" y="1100348"/>
            <a:ext cx="8832304" cy="99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Middelen Volkshuisvestingsfonds: € 15 miljoen (incl. cofinanciering vanuit de gemeente van € 4,5 miljoen) te verstrekken als subsidie in de aangewezen wijken Paddepoel, Selwerd en Vinkhuizen.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3C8CBF9-317B-58E4-E680-77C1946F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240486" cy="588352"/>
          </a:xfrm>
        </p:spPr>
        <p:txBody>
          <a:bodyPr>
            <a:normAutofit fontScale="90000"/>
          </a:bodyPr>
          <a:lstStyle/>
          <a:p>
            <a:r>
              <a:rPr lang="nl-NL" dirty="0"/>
              <a:t>Uitgaven: VHF</a:t>
            </a:r>
          </a:p>
        </p:txBody>
      </p:sp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3A5A6833-97CA-0987-FF19-D981FE5E0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391321"/>
            <a:ext cx="4722845" cy="1714148"/>
          </a:xfrm>
        </p:spPr>
        <p:txBody>
          <a:bodyPr>
            <a:normAutofit fontScale="77500" lnSpcReduction="20000"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focusgebieden: </a:t>
            </a:r>
            <a:r>
              <a:rPr kumimoji="0" lang="nl-NL" sz="2400" b="0" i="0" u="none" strike="noStrike" kern="1200" cap="none" spc="-150" normalizeH="0" baseline="0" noProof="0" dirty="0" err="1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Paddepoel</a:t>
            </a: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, </a:t>
            </a:r>
            <a:r>
              <a:rPr kumimoji="0" lang="nl-NL" sz="2400" b="0" i="0" u="none" strike="noStrike" kern="1200" cap="none" spc="-150" normalizeH="0" baseline="0" noProof="0" dirty="0" err="1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Selwerd</a:t>
            </a: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 en Vinkhuizen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lang="nl-NL" sz="2400" dirty="0">
                <a:solidFill>
                  <a:srgbClr val="003214"/>
                </a:solidFill>
                <a:latin typeface="Maison Neue"/>
              </a:rPr>
              <a:t>Budget voor</a:t>
            </a: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 800 woningen &amp; appartementen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Max €25.000 per woning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3 labelstappen en/ of naar label B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 75% subsidie ; 25% door bewoner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Collectieve aanpak</a:t>
            </a: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r>
              <a:rPr kumimoji="0" lang="nl-NL" sz="2400" b="0" i="0" u="none" strike="noStrike" kern="1200" cap="none" spc="-15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Uitvoeringsperio</a:t>
            </a:r>
            <a:r>
              <a:rPr lang="nl-NL" sz="2400" dirty="0">
                <a:solidFill>
                  <a:srgbClr val="003214"/>
                </a:solidFill>
                <a:latin typeface="Maison Neue"/>
              </a:rPr>
              <a:t>de = 10 jaar</a:t>
            </a:r>
            <a:endParaRPr kumimoji="0" lang="nl-NL" sz="2400" b="0" i="0" u="none" strike="noStrike" kern="1200" cap="none" spc="-150" normalizeH="0" baseline="0" noProof="0" dirty="0">
              <a:ln>
                <a:noFill/>
              </a:ln>
              <a:solidFill>
                <a:srgbClr val="003214"/>
              </a:solidFill>
              <a:effectLst/>
              <a:uLnTx/>
              <a:uFillTx/>
              <a:latin typeface="Maison Neue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ison Neue" panose="02000000000000000000" pitchFamily="2" charset="0"/>
              <a:buChar char="–"/>
              <a:tabLst/>
              <a:defRPr/>
            </a:pPr>
            <a:endParaRPr lang="nl-NL" sz="2000" dirty="0">
              <a:solidFill>
                <a:srgbClr val="003214"/>
              </a:solidFill>
              <a:latin typeface="Maison Neue"/>
            </a:endParaRPr>
          </a:p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000" b="1" i="0" u="none" strike="noStrike" kern="1200" cap="none" spc="-150" normalizeH="0" baseline="0" noProof="0" dirty="0">
              <a:ln>
                <a:noFill/>
              </a:ln>
              <a:solidFill>
                <a:srgbClr val="003214"/>
              </a:solidFill>
              <a:effectLst/>
              <a:uLnTx/>
              <a:uFillTx/>
              <a:latin typeface="Maison Neue"/>
              <a:ea typeface="+mn-ea"/>
              <a:cs typeface="+mn-cs"/>
            </a:endParaRPr>
          </a:p>
          <a:p>
            <a:endParaRPr lang="nl-NL" dirty="0"/>
          </a:p>
        </p:txBody>
      </p:sp>
      <p:pic>
        <p:nvPicPr>
          <p:cNvPr id="15" name="Tijdelijke aanduiding voor 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2B0E264F-7E7C-98FB-6699-FD70AC22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250"/>
          <a:stretch>
            <a:fillRect/>
          </a:stretch>
        </p:blipFill>
        <p:spPr>
          <a:xfrm>
            <a:off x="8937739" y="1591267"/>
            <a:ext cx="2416062" cy="2825716"/>
          </a:xfrm>
          <a:prstGeom prst="rect">
            <a:avLst/>
          </a:prstGeom>
        </p:spPr>
      </p:pic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0FBD9823-1DA7-8C2E-C120-1DB339473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40645"/>
              </p:ext>
            </p:extLst>
          </p:nvPr>
        </p:nvGraphicFramePr>
        <p:xfrm>
          <a:off x="1016276" y="4416983"/>
          <a:ext cx="5923350" cy="1060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397167442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302995699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36747257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894311712"/>
                    </a:ext>
                  </a:extLst>
                </a:gridCol>
                <a:gridCol w="168980">
                  <a:extLst>
                    <a:ext uri="{9D8B030D-6E8A-4147-A177-3AD203B41FA5}">
                      <a16:colId xmlns:a16="http://schemas.microsoft.com/office/drawing/2014/main" val="9059587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Particulier eigenaar-bewoner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VVE – eigenaar-bewoner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Totaal gepland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70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Selwerd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33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33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147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Vinkhuizen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120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17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137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27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Paddepoel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196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34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230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816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Totaal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349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51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100">
                          <a:effectLst/>
                        </a:rPr>
                        <a:t>400</a:t>
                      </a:r>
                      <a:endParaRPr lang="nl-NL" sz="10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917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84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486508" y="1100348"/>
            <a:ext cx="8832304" cy="1298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Een krediet van €10 miljoen te besteden aan verduurzamingsleningen (revolverend fonds), conform het besluit van 28 september 2022 ‘Inrichting Fonds Energietransitie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4D05103-1D37-638F-14E0-FFBE03635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2118049"/>
            <a:ext cx="10867053" cy="4739951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3C8CBF9-317B-58E4-E680-77C1946F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240486" cy="588352"/>
          </a:xfrm>
        </p:spPr>
        <p:txBody>
          <a:bodyPr>
            <a:normAutofit fontScale="90000"/>
          </a:bodyPr>
          <a:lstStyle/>
          <a:p>
            <a:r>
              <a:rPr lang="nl-NL" dirty="0"/>
              <a:t>Uitgaven: onze leningen</a:t>
            </a:r>
          </a:p>
        </p:txBody>
      </p:sp>
    </p:spTree>
    <p:extLst>
      <p:ext uri="{BB962C8B-B14F-4D97-AF65-F5344CB8AC3E}">
        <p14:creationId xmlns:p14="http://schemas.microsoft.com/office/powerpoint/2010/main" val="385818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Uitgaven: SPUK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3736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Rijksmiddelen ter bestrijding van energiearmoede van afgerond € 12 miljoen. (SPUK)</a:t>
            </a:r>
          </a:p>
          <a:p>
            <a:pPr marL="800100" lvl="1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Energiecoaches</a:t>
            </a:r>
          </a:p>
          <a:p>
            <a:pPr marL="800100" lvl="1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Witgoedregeling</a:t>
            </a:r>
          </a:p>
          <a:p>
            <a:pPr marL="800100" lvl="1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Klusteam</a:t>
            </a:r>
          </a:p>
          <a:p>
            <a:pPr marL="800100" lvl="1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dirty="0" err="1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Etc</a:t>
            </a:r>
            <a:r>
              <a:rPr lang="nl-NL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!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760C72-D741-936E-9D37-022E2C43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9" b="793"/>
          <a:stretch/>
        </p:blipFill>
        <p:spPr>
          <a:xfrm>
            <a:off x="7384226" y="2123985"/>
            <a:ext cx="2737749" cy="33624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31CEA7C-6A53-DAB7-5F3A-66A31FF7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677" y="4432040"/>
            <a:ext cx="725487" cy="725487"/>
          </a:xfrm>
          <a:prstGeom prst="rect">
            <a:avLst/>
          </a:prstGeom>
        </p:spPr>
      </p:pic>
      <p:pic>
        <p:nvPicPr>
          <p:cNvPr id="6" name="Picture 22" descr="Christelijke Woningstichting Patrimonium | Goed Wonen bij Patrimonium">
            <a:extLst>
              <a:ext uri="{FF2B5EF4-FFF2-40B4-BE49-F238E27FC236}">
                <a16:creationId xmlns:a16="http://schemas.microsoft.com/office/drawing/2014/main" id="{B5B800FC-5F24-FA47-BFFD-95A83063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3" y="1436019"/>
            <a:ext cx="1469619" cy="4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Home - Lefier">
            <a:extLst>
              <a:ext uri="{FF2B5EF4-FFF2-40B4-BE49-F238E27FC236}">
                <a16:creationId xmlns:a16="http://schemas.microsoft.com/office/drawing/2014/main" id="{8A820B3E-367A-8717-9620-83A0F178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71" y="1937722"/>
            <a:ext cx="1138593" cy="3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Jaarrekening en toelichting › Jaarverslag Nijestee 2020">
            <a:extLst>
              <a:ext uri="{FF2B5EF4-FFF2-40B4-BE49-F238E27FC236}">
                <a16:creationId xmlns:a16="http://schemas.microsoft.com/office/drawing/2014/main" id="{DF33D77D-94B5-3CB5-B523-78299271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07" y="1342081"/>
            <a:ext cx="1377771" cy="3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ome - De Huismeesters">
            <a:extLst>
              <a:ext uri="{FF2B5EF4-FFF2-40B4-BE49-F238E27FC236}">
                <a16:creationId xmlns:a16="http://schemas.microsoft.com/office/drawing/2014/main" id="{9946CD8D-A52D-F52F-96F3-C2FC8376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359" y="2930106"/>
            <a:ext cx="175147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Welkom bij Wierden en Borgen">
            <a:extLst>
              <a:ext uri="{FF2B5EF4-FFF2-40B4-BE49-F238E27FC236}">
                <a16:creationId xmlns:a16="http://schemas.microsoft.com/office/drawing/2014/main" id="{98DF700C-481A-D02D-A198-3FC839E6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677" y="3580980"/>
            <a:ext cx="882180" cy="5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oningaanbod | woonborg">
            <a:extLst>
              <a:ext uri="{FF2B5EF4-FFF2-40B4-BE49-F238E27FC236}">
                <a16:creationId xmlns:a16="http://schemas.microsoft.com/office/drawing/2014/main" id="{1C470EB5-7165-6C8B-48ED-7ACC1873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077" y="5370794"/>
            <a:ext cx="717484" cy="7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73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Uitgaven: NIP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221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Middelen van het Nationaal Isolatie Programma (NIP) voor de lokale aanpak isolatie van afgerond € 3 miljoen (1</a:t>
            </a:r>
            <a:r>
              <a:rPr lang="nl-NL" sz="1800" baseline="300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e</a:t>
            </a: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tranche). De uitwerking hiervan is gepland voor begin 2025, zodat de regeling aansluit op de subsidie Nij Begun, maatregel 29.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pic>
        <p:nvPicPr>
          <p:cNvPr id="4" name="Picture 2" descr="logo transparant">
            <a:extLst>
              <a:ext uri="{FF2B5EF4-FFF2-40B4-BE49-F238E27FC236}">
                <a16:creationId xmlns:a16="http://schemas.microsoft.com/office/drawing/2014/main" id="{E6C4A91D-1ECA-088F-6C35-DE25F56F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98" y="2795296"/>
            <a:ext cx="3578861" cy="25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2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Uitgaven (nieuwe regelingen en werkwijzen 1)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994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BD5714-C166-8CDA-7C11-B1CF720BD8A6}"/>
              </a:ext>
            </a:extLst>
          </p:cNvPr>
          <p:cNvSpPr txBox="1"/>
          <p:nvPr/>
        </p:nvSpPr>
        <p:spPr>
          <a:xfrm>
            <a:off x="838200" y="1475487"/>
            <a:ext cx="6096000" cy="393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Garantstelling voor financiering (VHF) en financieel advies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Deadline aannemer </a:t>
            </a:r>
            <a:r>
              <a:rPr lang="nl-NL" sz="1400" dirty="0" err="1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vs</a:t>
            </a: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financiering: Wij garanderen dat de deelnemer hoe dan ook een passende financiering gaat krijgen. 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2 financieel adviseurs :</a:t>
            </a:r>
          </a:p>
          <a:p>
            <a:pPr marL="1371600" lvl="2">
              <a:lnSpc>
                <a:spcPct val="110000"/>
              </a:lnSpc>
              <a:spcAft>
                <a:spcPts val="600"/>
              </a:spcAft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-</a:t>
            </a:r>
            <a:r>
              <a:rPr lang="nl-NL" sz="1400" dirty="0" err="1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lightadvies</a:t>
            </a: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( €500,=uit procesgeld)</a:t>
            </a:r>
          </a:p>
          <a:p>
            <a:pPr marL="1371600" lvl="2">
              <a:lnSpc>
                <a:spcPct val="110000"/>
              </a:lnSpc>
              <a:spcAft>
                <a:spcPts val="600"/>
              </a:spcAft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-compleet advies (€2.500,= maar: mee te financieren)</a:t>
            </a:r>
          </a:p>
          <a:p>
            <a:pPr marL="1371600" lvl="2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Aanpassing bestaande leningen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Hogere </a:t>
            </a:r>
            <a:r>
              <a:rPr lang="nl-NL" sz="1400" dirty="0" err="1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woz-waarde</a:t>
            </a: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?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Inkomenstoets?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Meer dan alleen verduurzaming?</a:t>
            </a:r>
            <a:b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</a:br>
            <a:endParaRPr lang="nl-NL" sz="1400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5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0FCC1CA-28D1-1890-8A4F-344EBE83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Team eerlijke energietransitie (TEE)</a:t>
            </a:r>
          </a:p>
          <a:p>
            <a:pPr lvl="1"/>
            <a:r>
              <a:rPr lang="nl-NL" dirty="0"/>
              <a:t>Energietransitie: motor van sociaal maatschappelijke processen</a:t>
            </a:r>
          </a:p>
          <a:p>
            <a:pPr lvl="1"/>
            <a:r>
              <a:rPr lang="nl-NL" dirty="0"/>
              <a:t>Werkwijzen</a:t>
            </a:r>
          </a:p>
          <a:p>
            <a:pPr lvl="1"/>
            <a:endParaRPr lang="nl-NL" dirty="0"/>
          </a:p>
          <a:p>
            <a:r>
              <a:rPr lang="nl-NL" dirty="0"/>
              <a:t>het Fonds Energietransitie (FET)</a:t>
            </a:r>
          </a:p>
          <a:p>
            <a:pPr lvl="1"/>
            <a:r>
              <a:rPr lang="nl-NL" dirty="0"/>
              <a:t>Inkomsten</a:t>
            </a:r>
          </a:p>
          <a:p>
            <a:pPr lvl="1"/>
            <a:r>
              <a:rPr lang="nl-NL" dirty="0"/>
              <a:t>Uitgaven</a:t>
            </a:r>
          </a:p>
          <a:p>
            <a:pPr lvl="2"/>
            <a:r>
              <a:rPr lang="nl-NL" dirty="0"/>
              <a:t>Bestaande regelingen</a:t>
            </a:r>
          </a:p>
          <a:p>
            <a:pPr lvl="2"/>
            <a:r>
              <a:rPr lang="nl-NL" dirty="0"/>
              <a:t>Nieuwe regelingen en werkwijzen</a:t>
            </a:r>
          </a:p>
          <a:p>
            <a:pPr lvl="2"/>
            <a:r>
              <a:rPr lang="nl-NL" dirty="0"/>
              <a:t>Overige aandachtsgebieden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33E8E4-A4EB-613F-C037-A54854A9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 ik vertellen?</a:t>
            </a:r>
          </a:p>
        </p:txBody>
      </p:sp>
    </p:spTree>
    <p:extLst>
      <p:ext uri="{BB962C8B-B14F-4D97-AF65-F5344CB8AC3E}">
        <p14:creationId xmlns:p14="http://schemas.microsoft.com/office/powerpoint/2010/main" val="425471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Uitgaven (nieuwe regelingen en werkwijzen 2)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994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BD5714-C166-8CDA-7C11-B1CF720BD8A6}"/>
              </a:ext>
            </a:extLst>
          </p:cNvPr>
          <p:cNvSpPr txBox="1"/>
          <p:nvPr/>
        </p:nvSpPr>
        <p:spPr>
          <a:xfrm>
            <a:off x="838199" y="1475488"/>
            <a:ext cx="10580077" cy="620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Voorfinanciering ISDE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Pas achteraf. Bewoner moet voorfinancieren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Dus onzekerheid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Vanaf 1 februari 2024 mogelijk om als gemeente ISDE aan te vragen namens bewoner.  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Overeenkomst tussen gemeente en bewoner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Alleen in de wijkaanpak (PSV) indien sprake is van eigen bijdrage, en alleen rechtstreeks aan aannemer/Warmtestad 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Pilot vangnet VvE’s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Confrontatie met hogere VvE bijdrage door keuze/stemming VvE om te verduurzamen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Maar geen ruimte in besparing op energierekening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3 jaar ondersteuning onder voorwaarden. Samen met GKB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4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Pilot Isolatie Specifieke adressen (woningen met groot achterstallig onderhoud of bouwjaar &gt;1925)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Aanbod vanuit NIP om te isoleren bij bewoners die eerder een energietoeslag ontvingen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Maar: er zijn woningen die niet geschikt zijn om te isoleren&gt; achterstallig onderhoud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Geselecteerde adressen krijgen vooruitlopend op NIJ </a:t>
            </a:r>
            <a:r>
              <a:rPr lang="nl-NL" sz="1400" dirty="0" err="1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begun</a:t>
            </a: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al een aanbod (&gt;140% minimum inkomen) om tot maximaal €40.000 gesubsidieerd te krijgen. Daarnaast NWF en onze leningen aanvullend mogelijk.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400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400" dirty="0">
              <a:solidFill>
                <a:srgbClr val="FF0000"/>
              </a:solidFill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6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Uitgaven (overige aandachtsgebieden)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A6E9B8-A8A8-E2F4-6422-7865D44EBFA4}"/>
              </a:ext>
            </a:extLst>
          </p:cNvPr>
          <p:cNvSpPr txBox="1"/>
          <p:nvPr/>
        </p:nvSpPr>
        <p:spPr>
          <a:xfrm>
            <a:off x="246382" y="1475487"/>
            <a:ext cx="6037724" cy="994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nl-NL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l-NL" sz="1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BD5714-C166-8CDA-7C11-B1CF720BD8A6}"/>
              </a:ext>
            </a:extLst>
          </p:cNvPr>
          <p:cNvSpPr txBox="1"/>
          <p:nvPr/>
        </p:nvSpPr>
        <p:spPr>
          <a:xfrm>
            <a:off x="838200" y="1475487"/>
            <a:ext cx="10814538" cy="432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Nij </a:t>
            </a:r>
            <a:r>
              <a:rPr lang="nl-NL" sz="1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begun</a:t>
            </a:r>
            <a:r>
              <a:rPr lang="nl-NL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, artikel 29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Subsidie vanuit het rijk om woningen tot de isolatiestandaard te subsidiëren (100% voor inkomens tot 140% van minimum tot een max van € 40.000. Anders 50% van € 40.000.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Wij zorgen vanu</a:t>
            </a: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it het TEE voor aansluiting van instrumentarium op deze regeling. 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Verwachting is dat er een versnelling komt en daarmee ook de vraag naar aanvullende financieringen</a:t>
            </a:r>
          </a:p>
          <a:p>
            <a:pPr marL="914400" lvl="1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Verduurzaming VvE’s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VvE desk 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Onderzoek naar leningen voor kleine VvE’s (in aanvulling op NWF)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Overleg met SVn (stimuleringsfonds Volkshuisvesting Nederlandse gemeenten) </a:t>
            </a:r>
          </a:p>
          <a:p>
            <a:pPr marL="914400" lvl="1">
              <a:lnSpc>
                <a:spcPct val="110000"/>
              </a:lnSpc>
              <a:spcAft>
                <a:spcPts val="600"/>
              </a:spcAft>
            </a:pPr>
            <a:endParaRPr lang="nl-NL" sz="1400" dirty="0">
              <a:latin typeface="Calibri" panose="020F0502020204030204" pitchFamily="34" charset="0"/>
              <a:ea typeface="Yu Mincho" panose="020B0400000000000000" pitchFamily="18" charset="-128"/>
              <a:cs typeface="Arial" panose="020B0604020202020204" pitchFamily="34" charset="0"/>
            </a:endParaRPr>
          </a:p>
          <a:p>
            <a:pPr marL="7429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Particuliere</a:t>
            </a:r>
            <a:r>
              <a:rPr lang="nl-NL" sz="1400" dirty="0">
                <a:solidFill>
                  <a:srgbClr val="FF0000"/>
                </a:solidFill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 verhuurders als doelgroep?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Onderzocht bij VHF Paddepoel. Wel interesse in meedoen, geen financieringsvraag voorlopig</a:t>
            </a:r>
          </a:p>
          <a:p>
            <a:pPr marL="12001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Yu Mincho" panose="020B0400000000000000" pitchFamily="18" charset="-128"/>
                <a:cs typeface="Arial" panose="020B0604020202020204" pitchFamily="34" charset="0"/>
              </a:rPr>
              <a:t>Pilot om geïnteresseerden te helpen met een Businesscase</a:t>
            </a:r>
          </a:p>
        </p:txBody>
      </p:sp>
    </p:spTree>
    <p:extLst>
      <p:ext uri="{BB962C8B-B14F-4D97-AF65-F5344CB8AC3E}">
        <p14:creationId xmlns:p14="http://schemas.microsoft.com/office/powerpoint/2010/main" val="2481485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5F708F-9049-E476-575B-714476C7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hoe doen jullie het? </a:t>
            </a:r>
          </a:p>
        </p:txBody>
      </p:sp>
      <p:pic>
        <p:nvPicPr>
          <p:cNvPr id="7" name="Afbeelding 6" descr="Personen in groepstherapie">
            <a:extLst>
              <a:ext uri="{FF2B5EF4-FFF2-40B4-BE49-F238E27FC236}">
                <a16:creationId xmlns:a16="http://schemas.microsoft.com/office/drawing/2014/main" id="{DD9E89C7-7F9D-7CF3-0E87-EB7A103E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82" y="1690688"/>
            <a:ext cx="6101443" cy="40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5"/>
          <p:cNvPicPr preferRelativeResize="0"/>
          <p:nvPr/>
        </p:nvPicPr>
        <p:blipFill rotWithShape="1">
          <a:blip r:embed="rId3">
            <a:alphaModFix/>
          </a:blip>
          <a:srcRect l="24818" t="1627" r="21094" b="-1625"/>
          <a:stretch/>
        </p:blipFill>
        <p:spPr>
          <a:xfrm>
            <a:off x="0" y="111583"/>
            <a:ext cx="65944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10226400" y="0"/>
            <a:ext cx="1965600" cy="1065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350" name="Google Shape;350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05543" y="1275554"/>
            <a:ext cx="5547841" cy="364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7"/>
          <p:cNvSpPr txBox="1">
            <a:spLocks noGrp="1"/>
          </p:cNvSpPr>
          <p:nvPr>
            <p:ph type="title"/>
          </p:nvPr>
        </p:nvSpPr>
        <p:spPr>
          <a:xfrm>
            <a:off x="504000" y="518991"/>
            <a:ext cx="10437538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</a:pPr>
            <a:r>
              <a:rPr lang="nl-NL" dirty="0">
                <a:latin typeface="Calibri"/>
                <a:ea typeface="Calibri"/>
                <a:cs typeface="Calibri"/>
                <a:sym typeface="Calibri"/>
              </a:rPr>
              <a:t>Waarom een Team Eerlijke Energietransitie 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33B77F-E766-FA89-B6B7-36D4FA12D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Gestart in 2022 met een FET en de EDE (raadsopdracht)</a:t>
            </a:r>
          </a:p>
          <a:p>
            <a:r>
              <a:rPr lang="nl-NL" dirty="0"/>
              <a:t>Maar met geld alleen ben je er niet</a:t>
            </a:r>
          </a:p>
          <a:p>
            <a:r>
              <a:rPr lang="nl-NL" dirty="0"/>
              <a:t>In Pilots ervaring opgedaan</a:t>
            </a:r>
          </a:p>
          <a:p>
            <a:r>
              <a:rPr lang="nl-NL" dirty="0"/>
              <a:t>Behoefte aan werkwijzen en aanvullend instrumentarium</a:t>
            </a:r>
          </a:p>
          <a:p>
            <a:r>
              <a:rPr lang="nl-NL" dirty="0"/>
              <a:t>Alleen dan versnelling mogelijk </a:t>
            </a:r>
          </a:p>
          <a:p>
            <a:r>
              <a:rPr lang="nl-NL" dirty="0"/>
              <a:t>Klaar voor grotere opgave Nij </a:t>
            </a:r>
            <a:r>
              <a:rPr lang="nl-NL" dirty="0" err="1"/>
              <a:t>begun</a:t>
            </a:r>
            <a:endParaRPr lang="nl-NL" dirty="0"/>
          </a:p>
          <a:p>
            <a:endParaRPr lang="nl-NL" dirty="0"/>
          </a:p>
          <a:p>
            <a:r>
              <a:rPr lang="nl-NL" dirty="0"/>
              <a:t>Maar ook een bredere context: </a:t>
            </a:r>
          </a:p>
        </p:txBody>
      </p:sp>
    </p:spTree>
    <p:extLst>
      <p:ext uri="{BB962C8B-B14F-4D97-AF65-F5344CB8AC3E}">
        <p14:creationId xmlns:p14="http://schemas.microsoft.com/office/powerpoint/2010/main" val="181812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body" idx="1"/>
          </p:nvPr>
        </p:nvSpPr>
        <p:spPr>
          <a:xfrm>
            <a:off x="504000" y="1800000"/>
            <a:ext cx="10612638" cy="4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veel huishoudens niet de financiële reikwijdte hebben om te investeren in energietransitie. </a:t>
            </a:r>
            <a:endParaRPr dirty="0"/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Veel mensen ontbreekt de kennis en het organiserend vermogen dit zelf op te pakken.  (bron: </a:t>
            </a:r>
            <a:r>
              <a:rPr lang="nl-NL" sz="1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nationaleombudsman</a:t>
            </a:r>
            <a:r>
              <a:rPr lang="nl-NL" sz="1800" dirty="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5-10% van de Nederlandse huishoudens heeft problemen rond te komen door de gestegen energieprijzen.</a:t>
            </a:r>
            <a:endParaRPr dirty="0"/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 In Groningen laat zien dat in sommige wijken soms meer dan 20% van de huishoudens risico loopt.  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In 2022 was een huishouden in Nederland gemiddeld €1300 euro meer kwijt aan energie (bron : </a:t>
            </a:r>
            <a:r>
              <a:rPr lang="nl-NL" sz="18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cbs</a:t>
            </a: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Groningen kent 121.000 huishoudens =  €157,3 miljoen euro meer betaald voor energie dan het jaar daarvoor.</a:t>
            </a:r>
            <a:r>
              <a:rPr lang="nl-NL" dirty="0"/>
              <a:t> </a:t>
            </a:r>
            <a:endParaRPr dirty="0"/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Dit enorme bedrag vliegt de gemeente uit en wordt door de inwoners niet uitgegeven aan het levensonderhoud, deelname maatschappelijk verkeer, sport, cultuur, de lokale middelstand. </a:t>
            </a:r>
            <a:endParaRPr dirty="0"/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Maar het zal ook leiden tot extra aanvragen bij de lokale overheid voor steun door verenigingen, individuele huishoudens of simpelweg extra budget voor o.a. armoedebestrijding, gezondheid of jeugdzorg.  </a:t>
            </a:r>
            <a:endParaRPr dirty="0"/>
          </a:p>
          <a:p>
            <a:pPr marL="269875" lvl="0" indent="-1555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69875" lvl="0" indent="-2698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nl-NL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CONCLUSIE: ENERGIETRANSITIE IS SOCIAAL MAATSCHAPPELIJK OPGAVE EN RELATIE MET VEEL BELEIDSTERREINEN</a:t>
            </a:r>
            <a:r>
              <a:rPr lang="nl-NL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9875" lvl="0" indent="-11112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dirty="0"/>
          </a:p>
        </p:txBody>
      </p:sp>
      <p:sp>
        <p:nvSpPr>
          <p:cNvPr id="363" name="Google Shape;363;p67"/>
          <p:cNvSpPr txBox="1"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</a:pPr>
            <a:r>
              <a:rPr lang="nl-NL" dirty="0">
                <a:latin typeface="Calibri"/>
                <a:ea typeface="Calibri"/>
                <a:cs typeface="Calibri"/>
                <a:sym typeface="Calibri"/>
              </a:rPr>
              <a:t>Energietransitie als maatschappelijk proces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8"/>
          <p:cNvSpPr/>
          <p:nvPr/>
        </p:nvSpPr>
        <p:spPr>
          <a:xfrm>
            <a:off x="3235594" y="3277044"/>
            <a:ext cx="2675001" cy="902208"/>
          </a:xfrm>
          <a:prstGeom prst="rect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energie / klimaat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8"/>
          <p:cNvSpPr/>
          <p:nvPr/>
        </p:nvSpPr>
        <p:spPr>
          <a:xfrm>
            <a:off x="576880" y="2069426"/>
            <a:ext cx="2024745" cy="938784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visie/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beleid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8"/>
          <p:cNvSpPr/>
          <p:nvPr/>
        </p:nvSpPr>
        <p:spPr>
          <a:xfrm>
            <a:off x="597734" y="3063450"/>
            <a:ext cx="1987296" cy="914400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8"/>
          <p:cNvSpPr/>
          <p:nvPr/>
        </p:nvSpPr>
        <p:spPr>
          <a:xfrm>
            <a:off x="9374505" y="2937635"/>
            <a:ext cx="1987296" cy="1581026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326B2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uitvoering: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8"/>
          <p:cNvSpPr/>
          <p:nvPr/>
        </p:nvSpPr>
        <p:spPr>
          <a:xfrm>
            <a:off x="690056" y="4023090"/>
            <a:ext cx="1935972" cy="914399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financiën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68"/>
          <p:cNvSpPr/>
          <p:nvPr/>
        </p:nvSpPr>
        <p:spPr>
          <a:xfrm flipH="1">
            <a:off x="4892835" y="1759262"/>
            <a:ext cx="2170176" cy="938784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326B2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organisatie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8"/>
          <p:cNvSpPr/>
          <p:nvPr/>
        </p:nvSpPr>
        <p:spPr>
          <a:xfrm>
            <a:off x="636507" y="4982729"/>
            <a:ext cx="1905492" cy="914400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326B2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personeel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8"/>
          <p:cNvSpPr/>
          <p:nvPr/>
        </p:nvSpPr>
        <p:spPr>
          <a:xfrm>
            <a:off x="4730643" y="4719385"/>
            <a:ext cx="2675001" cy="1060505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326B2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samenwerken: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Intern/ extern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68"/>
          <p:cNvSpPr txBox="1"/>
          <p:nvPr/>
        </p:nvSpPr>
        <p:spPr>
          <a:xfrm>
            <a:off x="221037" y="29658"/>
            <a:ext cx="10691265" cy="112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nl-NL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SAMENHANG BELEIDSVELDEN :</a:t>
            </a:r>
            <a:endParaRPr sz="4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nl-NL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MAATSCHAPPELIJK SOCIAAL PROCES </a:t>
            </a:r>
            <a:endParaRPr sz="4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8"/>
          <p:cNvSpPr/>
          <p:nvPr/>
        </p:nvSpPr>
        <p:spPr>
          <a:xfrm>
            <a:off x="6141493" y="3277044"/>
            <a:ext cx="2809611" cy="902208"/>
          </a:xfrm>
          <a:prstGeom prst="rect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maatschappelijke opgaven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68"/>
          <p:cNvCxnSpPr/>
          <p:nvPr/>
        </p:nvCxnSpPr>
        <p:spPr>
          <a:xfrm>
            <a:off x="2753340" y="3569505"/>
            <a:ext cx="368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9" name="Google Shape;379;p68"/>
          <p:cNvCxnSpPr/>
          <p:nvPr/>
        </p:nvCxnSpPr>
        <p:spPr>
          <a:xfrm>
            <a:off x="2710670" y="2599480"/>
            <a:ext cx="368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0" name="Google Shape;380;p68"/>
          <p:cNvCxnSpPr/>
          <p:nvPr/>
        </p:nvCxnSpPr>
        <p:spPr>
          <a:xfrm>
            <a:off x="2772412" y="4486090"/>
            <a:ext cx="368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1" name="Google Shape;381;p68"/>
          <p:cNvCxnSpPr/>
          <p:nvPr/>
        </p:nvCxnSpPr>
        <p:spPr>
          <a:xfrm>
            <a:off x="6366779" y="4329241"/>
            <a:ext cx="0" cy="30209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2" name="Google Shape;382;p68"/>
          <p:cNvCxnSpPr/>
          <p:nvPr/>
        </p:nvCxnSpPr>
        <p:spPr>
          <a:xfrm>
            <a:off x="5663490" y="2852094"/>
            <a:ext cx="0" cy="30406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3" name="Google Shape;383;p68"/>
          <p:cNvCxnSpPr/>
          <p:nvPr/>
        </p:nvCxnSpPr>
        <p:spPr>
          <a:xfrm>
            <a:off x="5757212" y="4329241"/>
            <a:ext cx="0" cy="30209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4" name="Google Shape;384;p68"/>
          <p:cNvCxnSpPr/>
          <p:nvPr/>
        </p:nvCxnSpPr>
        <p:spPr>
          <a:xfrm>
            <a:off x="2753340" y="5485170"/>
            <a:ext cx="368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5" name="Google Shape;385;p68"/>
          <p:cNvCxnSpPr/>
          <p:nvPr/>
        </p:nvCxnSpPr>
        <p:spPr>
          <a:xfrm>
            <a:off x="6365905" y="2858363"/>
            <a:ext cx="0" cy="30406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6" name="Google Shape;386;p68"/>
          <p:cNvCxnSpPr/>
          <p:nvPr/>
        </p:nvCxnSpPr>
        <p:spPr>
          <a:xfrm>
            <a:off x="10361771" y="2162929"/>
            <a:ext cx="0" cy="57412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7" name="Google Shape;387;p68"/>
          <p:cNvCxnSpPr/>
          <p:nvPr/>
        </p:nvCxnSpPr>
        <p:spPr>
          <a:xfrm rot="10800000">
            <a:off x="10466976" y="4737448"/>
            <a:ext cx="0" cy="5235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8" name="Google Shape;388;p68"/>
          <p:cNvCxnSpPr/>
          <p:nvPr/>
        </p:nvCxnSpPr>
        <p:spPr>
          <a:xfrm>
            <a:off x="7657363" y="5246687"/>
            <a:ext cx="280961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68"/>
          <p:cNvCxnSpPr/>
          <p:nvPr/>
        </p:nvCxnSpPr>
        <p:spPr>
          <a:xfrm rot="10800000" flipH="1">
            <a:off x="7405644" y="2161659"/>
            <a:ext cx="2962509" cy="12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68"/>
          <p:cNvSpPr txBox="1"/>
          <p:nvPr/>
        </p:nvSpPr>
        <p:spPr>
          <a:xfrm>
            <a:off x="11979965" y="74212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3"/>
          <p:cNvSpPr txBox="1">
            <a:spLocks noGrp="1"/>
          </p:cNvSpPr>
          <p:nvPr>
            <p:ph type="title"/>
          </p:nvPr>
        </p:nvSpPr>
        <p:spPr>
          <a:xfrm>
            <a:off x="600825" y="500166"/>
            <a:ext cx="10683953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</a:pPr>
            <a:r>
              <a:rPr lang="nl-NL" dirty="0">
                <a:latin typeface="Calibri"/>
                <a:ea typeface="Calibri"/>
                <a:cs typeface="Calibri"/>
                <a:sym typeface="Calibri"/>
              </a:rPr>
              <a:t>DOEL TEAM EERLIJKE ENERGIETRANSITIE: </a:t>
            </a:r>
            <a:br>
              <a:rPr lang="nl-NL" dirty="0">
                <a:latin typeface="Calibri"/>
                <a:ea typeface="Calibri"/>
                <a:cs typeface="Calibri"/>
                <a:sym typeface="Calibri"/>
              </a:rPr>
            </a:br>
            <a:r>
              <a:rPr lang="nl-NL" dirty="0">
                <a:latin typeface="Calibri"/>
                <a:ea typeface="Calibri"/>
                <a:cs typeface="Calibri"/>
                <a:sym typeface="Calibri"/>
              </a:rPr>
              <a:t>MAAK HET WERK VAN JE COLLEGA’S MAKKELIJKER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73"/>
          <p:cNvSpPr txBox="1">
            <a:spLocks noGrp="1"/>
          </p:cNvSpPr>
          <p:nvPr>
            <p:ph type="body" idx="1"/>
          </p:nvPr>
        </p:nvSpPr>
        <p:spPr>
          <a:xfrm>
            <a:off x="600825" y="1776334"/>
            <a:ext cx="10146000" cy="4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9875" lvl="0" indent="-1174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0" u="none" strike="noStrike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Ontwikkelt  standaard instrumenten en werkwijzen die collega’s helpen bij de projecten in de wijkenergie - aanpak zodat we vaart kunnen  maken om elke woning in onze gemeente te verduurzamen tot de  isolatiestandaard.</a:t>
            </a:r>
          </a:p>
          <a:p>
            <a:pPr marL="0" indent="0">
              <a:buSzPts val="2400"/>
              <a:buNone/>
            </a:pPr>
            <a:endParaRPr lang="nl-NL" sz="1800" dirty="0"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Trekt samen op met het Team Energiek Advies  en de VVE desk om bewoners te adviseren en te ontzorgen bij de uitvoering.</a:t>
            </a:r>
          </a:p>
          <a:p>
            <a:pPr marL="0" indent="0">
              <a:buSzPts val="2400"/>
              <a:buNone/>
            </a:pPr>
            <a:endParaRPr lang="nl-NL" sz="18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Het verstrekken van leningen en subsidies m</a:t>
            </a:r>
            <a:r>
              <a:rPr lang="nl-NL" sz="1800" b="0" u="none" strike="noStrike" dirty="0">
                <a:latin typeface="Calibri"/>
                <a:ea typeface="Calibri"/>
                <a:cs typeface="Calibri"/>
                <a:sym typeface="Calibri"/>
              </a:rPr>
              <a:t>aakt het mogelijk dat iedere inwoner van onze gemeente deel </a:t>
            </a: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kan </a:t>
            </a:r>
            <a:r>
              <a:rPr lang="nl-NL" sz="1800" b="0" u="none" strike="noStrike" dirty="0">
                <a:latin typeface="Calibri"/>
                <a:ea typeface="Calibri"/>
                <a:cs typeface="Calibri"/>
                <a:sym typeface="Calibri"/>
              </a:rPr>
              <a:t>nemen aan de energietransitie</a:t>
            </a:r>
          </a:p>
          <a:p>
            <a:pPr marL="0" indent="0">
              <a:buSzPts val="2400"/>
              <a:buNone/>
            </a:pPr>
            <a:endParaRPr lang="nl-NL" sz="1800" b="0" u="none" strike="noStrike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cs typeface="Calibri"/>
                <a:sym typeface="Calibri"/>
              </a:rPr>
              <a:t>Financieel ontzorgen door bouwdepot bewoner: </a:t>
            </a: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sz="1800" dirty="0">
                <a:latin typeface="Calibri"/>
                <a:cs typeface="Calibri"/>
                <a:sym typeface="Calibri"/>
              </a:rPr>
              <a:t>    voor maatregelen &amp; garantstelling aannemer, voorfinanciering ISDE</a:t>
            </a: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800" dirty="0">
              <a:latin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cs typeface="Calibri"/>
                <a:sym typeface="Calibri"/>
              </a:rPr>
              <a:t>Afstemming met andere beleidsonderdelen als </a:t>
            </a:r>
            <a:r>
              <a:rPr lang="nl-NL" sz="1800" dirty="0" err="1">
                <a:latin typeface="Calibri"/>
                <a:cs typeface="Calibri"/>
                <a:sym typeface="Calibri"/>
              </a:rPr>
              <a:t>Wmo</a:t>
            </a:r>
            <a:r>
              <a:rPr lang="nl-NL" sz="1800" dirty="0">
                <a:latin typeface="Calibri"/>
                <a:cs typeface="Calibri"/>
                <a:sym typeface="Calibri"/>
              </a:rPr>
              <a:t>, GKB </a:t>
            </a:r>
            <a:r>
              <a:rPr lang="nl-NL" sz="1800" dirty="0" err="1">
                <a:latin typeface="Calibri"/>
                <a:cs typeface="Calibri"/>
                <a:sym typeface="Calibri"/>
              </a:rPr>
              <a:t>etc</a:t>
            </a:r>
            <a:endParaRPr lang="nl-NL" sz="1800" dirty="0">
              <a:latin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endParaRPr lang="nl-NL" sz="1800" dirty="0">
              <a:latin typeface="Calibri"/>
              <a:cs typeface="Calibri"/>
              <a:sym typeface="Calibri"/>
            </a:endParaRP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r>
              <a:rPr lang="nl-NL" sz="1800" dirty="0">
                <a:latin typeface="Calibri"/>
                <a:cs typeface="Calibri"/>
                <a:sym typeface="Calibri"/>
              </a:rPr>
              <a:t>Raamcontract met aannemer</a:t>
            </a:r>
          </a:p>
          <a:p>
            <a:pPr marL="285750" indent="-285750">
              <a:buSzPts val="2400"/>
              <a:buFont typeface="Arial" panose="020B0604020202020204" pitchFamily="34" charset="0"/>
              <a:buChar char="•"/>
            </a:pPr>
            <a:endParaRPr lang="nl-NL" sz="18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8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sz="1800" dirty="0"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69875" lvl="0" indent="-1555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u="none" strike="noStrike" dirty="0">
              <a:latin typeface="Calibri"/>
              <a:ea typeface="Calibri"/>
              <a:cs typeface="Calibri"/>
              <a:sym typeface="Calibri"/>
            </a:endParaRPr>
          </a:p>
          <a:p>
            <a:pPr marL="269875" lvl="0" indent="-155575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7" descr="Lening met effen opvull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757" y="1816156"/>
            <a:ext cx="461998" cy="44024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7"/>
          <p:cNvSpPr/>
          <p:nvPr/>
        </p:nvSpPr>
        <p:spPr>
          <a:xfrm flipH="1">
            <a:off x="92957" y="1647774"/>
            <a:ext cx="2095852" cy="682701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WIJKPLAN: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7"/>
          <p:cNvSpPr/>
          <p:nvPr/>
        </p:nvSpPr>
        <p:spPr>
          <a:xfrm flipH="1">
            <a:off x="92955" y="440509"/>
            <a:ext cx="6459475" cy="504728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wijkenergieaanpak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7"/>
          <p:cNvSpPr/>
          <p:nvPr/>
        </p:nvSpPr>
        <p:spPr>
          <a:xfrm flipH="1">
            <a:off x="1589800" y="1041520"/>
            <a:ext cx="3399417" cy="504728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6"/>
              <a:buFont typeface="Arial"/>
              <a:buNone/>
            </a:pPr>
            <a:r>
              <a:rPr lang="nl-NL" sz="128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COORDINATOR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7"/>
          <p:cNvSpPr/>
          <p:nvPr/>
        </p:nvSpPr>
        <p:spPr>
          <a:xfrm flipH="1">
            <a:off x="6904480" y="927248"/>
            <a:ext cx="2446028" cy="1058683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7"/>
          <p:cNvSpPr/>
          <p:nvPr/>
        </p:nvSpPr>
        <p:spPr>
          <a:xfrm flipH="1">
            <a:off x="9624222" y="945237"/>
            <a:ext cx="2346145" cy="5341260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BELEID/INHOUD: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NETCONGESTIE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ZON/ WIND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DUURZAME MOBILITEIT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ETC.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7"/>
          <p:cNvSpPr/>
          <p:nvPr/>
        </p:nvSpPr>
        <p:spPr>
          <a:xfrm flipH="1">
            <a:off x="96235" y="2726743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7"/>
          <p:cNvSpPr/>
          <p:nvPr/>
        </p:nvSpPr>
        <p:spPr>
          <a:xfrm rot="10800000">
            <a:off x="7178196" y="2047427"/>
            <a:ext cx="1940391" cy="601854"/>
          </a:xfrm>
          <a:prstGeom prst="triangle">
            <a:avLst>
              <a:gd name="adj" fmla="val 50000"/>
            </a:avLst>
          </a:prstGeom>
          <a:solidFill>
            <a:srgbClr val="FEF999">
              <a:alpha val="6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71"/>
              <a:buFont typeface="Arial"/>
              <a:buNone/>
            </a:pPr>
            <a:endParaRPr sz="10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" name="Google Shape;492;p77"/>
          <p:cNvCxnSpPr/>
          <p:nvPr/>
        </p:nvCxnSpPr>
        <p:spPr>
          <a:xfrm>
            <a:off x="997412" y="2216724"/>
            <a:ext cx="0" cy="510019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3" name="Google Shape;493;p77"/>
          <p:cNvCxnSpPr>
            <a:cxnSpLocks/>
          </p:cNvCxnSpPr>
          <p:nvPr/>
        </p:nvCxnSpPr>
        <p:spPr>
          <a:xfrm flipH="1" flipV="1">
            <a:off x="1020951" y="3801472"/>
            <a:ext cx="5773549" cy="20035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4" name="Google Shape;494;p77"/>
          <p:cNvCxnSpPr>
            <a:cxnSpLocks/>
          </p:cNvCxnSpPr>
          <p:nvPr/>
        </p:nvCxnSpPr>
        <p:spPr>
          <a:xfrm flipH="1" flipV="1">
            <a:off x="986703" y="4627061"/>
            <a:ext cx="8637519" cy="20035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5" name="Google Shape;495;p77"/>
          <p:cNvSpPr/>
          <p:nvPr/>
        </p:nvSpPr>
        <p:spPr>
          <a:xfrm flipH="1">
            <a:off x="6927447" y="2712852"/>
            <a:ext cx="2446027" cy="1016659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 eerlijke energietransitie: instrumenten en werkwijzen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7"/>
          <p:cNvSpPr txBox="1"/>
          <p:nvPr/>
        </p:nvSpPr>
        <p:spPr>
          <a:xfrm>
            <a:off x="6931804" y="985939"/>
            <a:ext cx="24459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STRATEGIE &amp; BEDRIJFSVOERING: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7"/>
          <p:cNvSpPr/>
          <p:nvPr/>
        </p:nvSpPr>
        <p:spPr>
          <a:xfrm flipH="1">
            <a:off x="2241584" y="1656707"/>
            <a:ext cx="2095852" cy="682701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WIJKPLAN: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7"/>
          <p:cNvSpPr/>
          <p:nvPr/>
        </p:nvSpPr>
        <p:spPr>
          <a:xfrm flipH="1">
            <a:off x="4413329" y="1656710"/>
            <a:ext cx="2095852" cy="682694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WIJKPLAN: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7"/>
          <p:cNvSpPr/>
          <p:nvPr/>
        </p:nvSpPr>
        <p:spPr>
          <a:xfrm flipH="1">
            <a:off x="257157" y="2823759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7"/>
          <p:cNvSpPr/>
          <p:nvPr/>
        </p:nvSpPr>
        <p:spPr>
          <a:xfrm flipH="1">
            <a:off x="459763" y="2998237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7"/>
          <p:cNvSpPr/>
          <p:nvPr/>
        </p:nvSpPr>
        <p:spPr>
          <a:xfrm flipH="1">
            <a:off x="2306911" y="2667460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7"/>
          <p:cNvSpPr/>
          <p:nvPr/>
        </p:nvSpPr>
        <p:spPr>
          <a:xfrm flipH="1">
            <a:off x="2499065" y="2797290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77"/>
          <p:cNvSpPr/>
          <p:nvPr/>
        </p:nvSpPr>
        <p:spPr>
          <a:xfrm flipH="1">
            <a:off x="2629560" y="2917106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77"/>
          <p:cNvSpPr/>
          <p:nvPr/>
        </p:nvSpPr>
        <p:spPr>
          <a:xfrm flipH="1">
            <a:off x="4563479" y="2649281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7"/>
          <p:cNvSpPr/>
          <p:nvPr/>
        </p:nvSpPr>
        <p:spPr>
          <a:xfrm flipH="1">
            <a:off x="4715879" y="2801681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7"/>
          <p:cNvSpPr/>
          <p:nvPr/>
        </p:nvSpPr>
        <p:spPr>
          <a:xfrm flipH="1">
            <a:off x="4884182" y="2899960"/>
            <a:ext cx="1527588" cy="348956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7"/>
          <p:cNvSpPr txBox="1"/>
          <p:nvPr/>
        </p:nvSpPr>
        <p:spPr>
          <a:xfrm>
            <a:off x="729173" y="2960143"/>
            <a:ext cx="1527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7"/>
          <p:cNvSpPr txBox="1"/>
          <p:nvPr/>
        </p:nvSpPr>
        <p:spPr>
          <a:xfrm>
            <a:off x="2780982" y="2881470"/>
            <a:ext cx="1564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7"/>
          <p:cNvSpPr txBox="1"/>
          <p:nvPr/>
        </p:nvSpPr>
        <p:spPr>
          <a:xfrm>
            <a:off x="5035439" y="2895827"/>
            <a:ext cx="1527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77"/>
          <p:cNvCxnSpPr/>
          <p:nvPr/>
        </p:nvCxnSpPr>
        <p:spPr>
          <a:xfrm>
            <a:off x="3250757" y="2256402"/>
            <a:ext cx="0" cy="510019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1" name="Google Shape;511;p77"/>
          <p:cNvCxnSpPr/>
          <p:nvPr/>
        </p:nvCxnSpPr>
        <p:spPr>
          <a:xfrm>
            <a:off x="5479673" y="2256401"/>
            <a:ext cx="0" cy="510019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2" name="Google Shape;512;p77"/>
          <p:cNvCxnSpPr/>
          <p:nvPr/>
        </p:nvCxnSpPr>
        <p:spPr>
          <a:xfrm>
            <a:off x="5579442" y="3278700"/>
            <a:ext cx="0" cy="1348361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3" name="Google Shape;513;p77"/>
          <p:cNvCxnSpPr/>
          <p:nvPr/>
        </p:nvCxnSpPr>
        <p:spPr>
          <a:xfrm>
            <a:off x="1020951" y="3429000"/>
            <a:ext cx="0" cy="1246980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4" name="Google Shape;514;p77"/>
          <p:cNvCxnSpPr/>
          <p:nvPr/>
        </p:nvCxnSpPr>
        <p:spPr>
          <a:xfrm flipH="1">
            <a:off x="3262858" y="3309900"/>
            <a:ext cx="8252" cy="1366080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5" name="Google Shape;515;p77"/>
          <p:cNvCxnSpPr/>
          <p:nvPr/>
        </p:nvCxnSpPr>
        <p:spPr>
          <a:xfrm>
            <a:off x="1987351" y="1421726"/>
            <a:ext cx="0" cy="310662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6" name="Google Shape;516;p77"/>
          <p:cNvCxnSpPr/>
          <p:nvPr/>
        </p:nvCxnSpPr>
        <p:spPr>
          <a:xfrm>
            <a:off x="4563479" y="1456590"/>
            <a:ext cx="0" cy="310662"/>
          </a:xfrm>
          <a:prstGeom prst="straightConnector1">
            <a:avLst/>
          </a:prstGeom>
          <a:noFill/>
          <a:ln w="698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7" name="Google Shape;517;p77" descr="Groningen Verwelkomt - Groningen Verwelkom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395" y="4911689"/>
            <a:ext cx="8303867" cy="1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5;p77">
            <a:extLst>
              <a:ext uri="{FF2B5EF4-FFF2-40B4-BE49-F238E27FC236}">
                <a16:creationId xmlns:a16="http://schemas.microsoft.com/office/drawing/2014/main" id="{A8268B7F-3043-BC2D-86D7-E5E5AD609B1F}"/>
              </a:ext>
            </a:extLst>
          </p:cNvPr>
          <p:cNvSpPr/>
          <p:nvPr/>
        </p:nvSpPr>
        <p:spPr>
          <a:xfrm flipH="1">
            <a:off x="6927447" y="3797639"/>
            <a:ext cx="2446027" cy="711567"/>
          </a:xfrm>
          <a:custGeom>
            <a:avLst/>
            <a:gdLst/>
            <a:ahLst/>
            <a:cxnLst/>
            <a:rect l="l" t="t" r="r" b="b"/>
            <a:pathLst>
              <a:path w="4716163" h="1513822" extrusionOk="0">
                <a:moveTo>
                  <a:pt x="0" y="0"/>
                </a:moveTo>
                <a:lnTo>
                  <a:pt x="4716163" y="0"/>
                </a:lnTo>
                <a:lnTo>
                  <a:pt x="4716163" y="1513822"/>
                </a:lnTo>
                <a:lnTo>
                  <a:pt x="0" y="151382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78550" tIns="60750" rIns="60750" bIns="607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 energiek advies &amp; VVE desk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5DC86D0-E96B-462C-B2B4-9CF34E5F9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771" y="1273991"/>
            <a:ext cx="3677396" cy="2419810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24A1F16-3A54-4A23-A829-F7983B421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931" y="1446609"/>
            <a:ext cx="5920397" cy="4892400"/>
          </a:xfrm>
        </p:spPr>
        <p:txBody>
          <a:bodyPr/>
          <a:lstStyle/>
          <a:p>
            <a:r>
              <a:rPr lang="nl-NL" sz="1800" dirty="0"/>
              <a:t>Lage inkomens, hoog energieverbruik</a:t>
            </a:r>
          </a:p>
          <a:p>
            <a:r>
              <a:rPr lang="nl-NL" sz="1800" dirty="0"/>
              <a:t>Corporatiewoningen reeds gerenoveerd</a:t>
            </a:r>
          </a:p>
          <a:p>
            <a:r>
              <a:rPr lang="nl-NL" sz="1800" dirty="0"/>
              <a:t>Warmtenet 2030</a:t>
            </a:r>
          </a:p>
          <a:p>
            <a:r>
              <a:rPr lang="nl-NL" sz="1800" dirty="0"/>
              <a:t>Lokaal netwerk door wijkvernieuwing</a:t>
            </a:r>
          </a:p>
          <a:p>
            <a:r>
              <a:rPr lang="nl-NL" sz="1800" dirty="0">
                <a:ea typeface="Tahoma"/>
                <a:cs typeface="Tahoma"/>
                <a:sym typeface="Tahoma"/>
              </a:rPr>
              <a:t>Koppelkansen </a:t>
            </a:r>
            <a:r>
              <a:rPr lang="nl-NL" sz="1800" i="0" u="none" strike="noStrike" cap="none" dirty="0">
                <a:ea typeface="Tahoma"/>
                <a:cs typeface="Tahoma"/>
                <a:sym typeface="Tahoma"/>
              </a:rPr>
              <a:t>met sociaal domein</a:t>
            </a:r>
            <a:r>
              <a:rPr lang="nl-NL" sz="1800" dirty="0">
                <a:ea typeface="Tahoma"/>
                <a:cs typeface="Tahoma"/>
                <a:sym typeface="Tahoma"/>
              </a:rPr>
              <a:t> </a:t>
            </a:r>
            <a:endParaRPr lang="nl-NL" sz="18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  <a:p>
            <a:r>
              <a:rPr lang="nl-NL" sz="1800" i="0" u="none" strike="noStrike" cap="none" dirty="0">
                <a:ea typeface="Tahoma"/>
                <a:cs typeface="Tahoma"/>
                <a:sym typeface="Tahoma"/>
              </a:rPr>
              <a:t>‘droogzwemmen’ aanpak gespikkeld bezit: informatie corporatie &amp; kennis aannemer </a:t>
            </a:r>
          </a:p>
          <a:p>
            <a:r>
              <a:rPr lang="nl-NL" sz="1800" i="0" u="none" strike="noStrike" cap="none" dirty="0">
                <a:ea typeface="Tahoma"/>
                <a:cs typeface="Tahoma"/>
                <a:sym typeface="Tahoma"/>
              </a:rPr>
              <a:t>vormgeven project &amp; ontwikkelen werkwijze</a:t>
            </a:r>
          </a:p>
          <a:p>
            <a:r>
              <a:rPr lang="nl-NL" sz="1800" dirty="0">
                <a:ea typeface="Tahoma"/>
                <a:cs typeface="Tahoma"/>
                <a:sym typeface="Tahoma"/>
              </a:rPr>
              <a:t>Toetsing prijzen door onafhankelijke kostendeskundige</a:t>
            </a:r>
          </a:p>
          <a:p>
            <a:r>
              <a:rPr lang="nl-NL" sz="1800" i="0" u="none" strike="noStrike" cap="none" dirty="0">
                <a:ea typeface="Tahoma"/>
                <a:cs typeface="Tahoma"/>
                <a:sym typeface="Tahoma"/>
              </a:rPr>
              <a:t>Oplevering door onafhankelijke partij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5A971D-ADA0-4626-81AD-3F601C54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Pilot 50 woningen </a:t>
            </a:r>
            <a:r>
              <a:rPr lang="nl-NL" dirty="0" err="1"/>
              <a:t>Selwerd</a:t>
            </a:r>
            <a:r>
              <a:rPr lang="nl-NL" dirty="0"/>
              <a:t>-oost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00F289-EB01-402C-ECF5-00C8BD78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4593" y="3918771"/>
            <a:ext cx="1859207" cy="23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57CC47F-8EFD-C5D5-4FEC-0C9078A8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601" y="5006911"/>
            <a:ext cx="929062" cy="1266903"/>
          </a:xfrm>
          <a:prstGeom prst="rect">
            <a:avLst/>
          </a:prstGeom>
        </p:spPr>
      </p:pic>
      <p:pic>
        <p:nvPicPr>
          <p:cNvPr id="7" name="Picture 2" descr="logo transparant">
            <a:extLst>
              <a:ext uri="{FF2B5EF4-FFF2-40B4-BE49-F238E27FC236}">
                <a16:creationId xmlns:a16="http://schemas.microsoft.com/office/drawing/2014/main" id="{CDB8C85B-3123-5F11-F06F-FF45DEC8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5" y="4947011"/>
            <a:ext cx="2704139" cy="19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VdLYdla_400x400">
            <a:extLst>
              <a:ext uri="{FF2B5EF4-FFF2-40B4-BE49-F238E27FC236}">
                <a16:creationId xmlns:a16="http://schemas.microsoft.com/office/drawing/2014/main" id="{E09FB209-6307-23BD-C4E5-78EC1771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98" y="5245612"/>
            <a:ext cx="1652521" cy="10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D223557-4295-3A98-A2F9-00A56C1C4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3607" y="715617"/>
            <a:ext cx="2942167" cy="42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1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1469</Words>
  <Application>Microsoft Office PowerPoint</Application>
  <PresentationFormat>Breedbeeld</PresentationFormat>
  <Paragraphs>279</Paragraphs>
  <Slides>22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Maison Neue</vt:lpstr>
      <vt:lpstr>Symbol</vt:lpstr>
      <vt:lpstr>Times New Roman</vt:lpstr>
      <vt:lpstr>Kantoorthema</vt:lpstr>
      <vt:lpstr>think-cell Slide</vt:lpstr>
      <vt:lpstr>PowerPoint-presentatie</vt:lpstr>
      <vt:lpstr>Wat ga ik vertellen?</vt:lpstr>
      <vt:lpstr>PowerPoint-presentatie</vt:lpstr>
      <vt:lpstr>Waarom een Team Eerlijke Energietransitie ?</vt:lpstr>
      <vt:lpstr>Energietransitie als maatschappelijk proces</vt:lpstr>
      <vt:lpstr>PowerPoint-presentatie</vt:lpstr>
      <vt:lpstr>DOEL TEAM EERLIJKE ENERGIETRANSITIE:  MAAK HET WERK VAN JE COLLEGA’S MAKKELIJKER</vt:lpstr>
      <vt:lpstr>PowerPoint-presentatie</vt:lpstr>
      <vt:lpstr>Pilot 50 woningen Selwerd-oost</vt:lpstr>
      <vt:lpstr>pilot 120 woningen vinkhuizen</vt:lpstr>
      <vt:lpstr>pilot 120 woningen vinkhuizen</vt:lpstr>
      <vt:lpstr>FET: Fonds Energie Transitie</vt:lpstr>
      <vt:lpstr>Structurele inkomsten</vt:lpstr>
      <vt:lpstr>Incidentele inkomsten</vt:lpstr>
      <vt:lpstr>Uitgaven: VHF</vt:lpstr>
      <vt:lpstr>Uitgaven: onze leningen</vt:lpstr>
      <vt:lpstr>Uitgaven: SPUK</vt:lpstr>
      <vt:lpstr>Uitgaven: NIP</vt:lpstr>
      <vt:lpstr>Uitgaven (nieuwe regelingen en werkwijzen 1)</vt:lpstr>
      <vt:lpstr>Uitgaven (nieuwe regelingen en werkwijzen 2)</vt:lpstr>
      <vt:lpstr>Uitgaven (overige aandachtsgebieden)</vt:lpstr>
      <vt:lpstr>En hoe doen jullie het?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Frank Poel, van de</cp:lastModifiedBy>
  <cp:revision>22</cp:revision>
  <cp:lastPrinted>2024-06-20T07:43:10Z</cp:lastPrinted>
  <dcterms:created xsi:type="dcterms:W3CDTF">2024-03-12T11:30:31Z</dcterms:created>
  <dcterms:modified xsi:type="dcterms:W3CDTF">2024-06-20T07:45:41Z</dcterms:modified>
</cp:coreProperties>
</file>