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53"/>
  </p:notesMasterIdLst>
  <p:handoutMasterIdLst>
    <p:handoutMasterId r:id="rId54"/>
  </p:handoutMasterIdLst>
  <p:sldIdLst>
    <p:sldId id="1442" r:id="rId5"/>
    <p:sldId id="279" r:id="rId6"/>
    <p:sldId id="1451" r:id="rId7"/>
    <p:sldId id="1457" r:id="rId8"/>
    <p:sldId id="1464" r:id="rId9"/>
    <p:sldId id="1463" r:id="rId10"/>
    <p:sldId id="1454" r:id="rId11"/>
    <p:sldId id="1131" r:id="rId12"/>
    <p:sldId id="1150" r:id="rId13"/>
    <p:sldId id="1447" r:id="rId14"/>
    <p:sldId id="1450" r:id="rId15"/>
    <p:sldId id="1439" r:id="rId16"/>
    <p:sldId id="1448" r:id="rId17"/>
    <p:sldId id="2145706949" r:id="rId18"/>
    <p:sldId id="2145706950" r:id="rId19"/>
    <p:sldId id="2145706953" r:id="rId20"/>
    <p:sldId id="2145706954" r:id="rId21"/>
    <p:sldId id="2145706955" r:id="rId22"/>
    <p:sldId id="2145706956" r:id="rId23"/>
    <p:sldId id="2145706957" r:id="rId24"/>
    <p:sldId id="1148" r:id="rId25"/>
    <p:sldId id="2145706960" r:id="rId26"/>
    <p:sldId id="2145706959" r:id="rId27"/>
    <p:sldId id="1465" r:id="rId28"/>
    <p:sldId id="1468" r:id="rId29"/>
    <p:sldId id="2145706962" r:id="rId30"/>
    <p:sldId id="1163" r:id="rId31"/>
    <p:sldId id="2145706942" r:id="rId32"/>
    <p:sldId id="262" r:id="rId33"/>
    <p:sldId id="2145706943" r:id="rId34"/>
    <p:sldId id="2145706944" r:id="rId35"/>
    <p:sldId id="2145706946" r:id="rId36"/>
    <p:sldId id="2145706945" r:id="rId37"/>
    <p:sldId id="491" r:id="rId38"/>
    <p:sldId id="423" r:id="rId39"/>
    <p:sldId id="476" r:id="rId40"/>
    <p:sldId id="489" r:id="rId41"/>
    <p:sldId id="299" r:id="rId42"/>
    <p:sldId id="482" r:id="rId43"/>
    <p:sldId id="477" r:id="rId44"/>
    <p:sldId id="493" r:id="rId45"/>
    <p:sldId id="494" r:id="rId46"/>
    <p:sldId id="478" r:id="rId47"/>
    <p:sldId id="479" r:id="rId48"/>
    <p:sldId id="483" r:id="rId49"/>
    <p:sldId id="495" r:id="rId50"/>
    <p:sldId id="4121" r:id="rId51"/>
    <p:sldId id="356" r:id="rId52"/>
  </p:sldIdLst>
  <p:sldSz cx="9144000" cy="5143500" type="screen16x9"/>
  <p:notesSz cx="10007600" cy="6794500"/>
  <p:custDataLst>
    <p:tags r:id="rId5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id="{4BB4780B-595E-40A8-9F43-74E7260F2B22}">
          <p14:sldIdLst>
            <p14:sldId id="1442"/>
            <p14:sldId id="279"/>
            <p14:sldId id="1451"/>
            <p14:sldId id="1457"/>
            <p14:sldId id="1464"/>
            <p14:sldId id="1463"/>
            <p14:sldId id="1454"/>
            <p14:sldId id="1131"/>
            <p14:sldId id="1150"/>
            <p14:sldId id="1447"/>
            <p14:sldId id="1450"/>
            <p14:sldId id="1439"/>
            <p14:sldId id="1448"/>
            <p14:sldId id="2145706949"/>
            <p14:sldId id="2145706950"/>
            <p14:sldId id="2145706953"/>
            <p14:sldId id="2145706954"/>
            <p14:sldId id="2145706955"/>
            <p14:sldId id="2145706956"/>
            <p14:sldId id="2145706957"/>
            <p14:sldId id="1148"/>
            <p14:sldId id="2145706960"/>
            <p14:sldId id="2145706959"/>
            <p14:sldId id="1465"/>
            <p14:sldId id="1468"/>
            <p14:sldId id="2145706962"/>
            <p14:sldId id="1163"/>
            <p14:sldId id="2145706942"/>
            <p14:sldId id="262"/>
            <p14:sldId id="2145706943"/>
            <p14:sldId id="2145706944"/>
            <p14:sldId id="2145706946"/>
            <p14:sldId id="2145706945"/>
            <p14:sldId id="491"/>
            <p14:sldId id="423"/>
            <p14:sldId id="476"/>
            <p14:sldId id="489"/>
            <p14:sldId id="299"/>
            <p14:sldId id="482"/>
            <p14:sldId id="477"/>
            <p14:sldId id="493"/>
            <p14:sldId id="494"/>
            <p14:sldId id="478"/>
            <p14:sldId id="479"/>
            <p14:sldId id="483"/>
            <p14:sldId id="495"/>
            <p14:sldId id="4121"/>
            <p14:sldId id="35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8797"/>
    <a:srgbClr val="68C9D0"/>
    <a:srgbClr val="000000"/>
    <a:srgbClr val="36A4AC"/>
    <a:srgbClr val="FFFFFF"/>
    <a:srgbClr val="006FA0"/>
    <a:srgbClr val="46A247"/>
    <a:srgbClr val="B1A0C7"/>
    <a:srgbClr val="FCD5B4"/>
    <a:srgbClr val="474A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02023E-3437-1756-BB03-33B53D1BB6C8}" v="6" dt="2024-06-19T07:40:05.370"/>
    <p1510:client id="{7737C77D-21D9-367C-29C4-DE6B964596CC}" v="7" dt="2024-06-19T06:32:49.484"/>
    <p1510:client id="{81C88AAB-42E4-940C-327A-33A59FD3F011}" v="4" dt="2024-06-19T10:06:15.851"/>
    <p1510:client id="{8728BC75-CC21-B557-1796-A527DFBB300D}" v="31" dt="2024-06-20T06:59:00.073"/>
    <p1510:client id="{9208CAB5-8902-450B-8213-2F134F7E262D}" v="119" dt="2024-06-19T13:57:53.056"/>
    <p1510:client id="{C470FE48-12A1-C56A-0F5D-13982E40BE26}" v="14" dt="2024-06-19T06:19:12.179"/>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gs" Target="tags/tag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323DC845-BAC3-404A-A3C4-2471CA0A83E8}"/>
              </a:ext>
            </a:extLst>
          </p:cNvPr>
          <p:cNvSpPr>
            <a:spLocks noGrp="1"/>
          </p:cNvSpPr>
          <p:nvPr>
            <p:ph type="hdr" sz="quarter"/>
          </p:nvPr>
        </p:nvSpPr>
        <p:spPr>
          <a:xfrm>
            <a:off x="0" y="0"/>
            <a:ext cx="4336627" cy="340905"/>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A13C58AF-C764-4E7D-8F80-61A1AC1E46E5}"/>
              </a:ext>
            </a:extLst>
          </p:cNvPr>
          <p:cNvSpPr>
            <a:spLocks noGrp="1"/>
          </p:cNvSpPr>
          <p:nvPr>
            <p:ph type="dt" sz="quarter" idx="1"/>
          </p:nvPr>
        </p:nvSpPr>
        <p:spPr>
          <a:xfrm>
            <a:off x="5668657" y="0"/>
            <a:ext cx="4336627" cy="340905"/>
          </a:xfrm>
          <a:prstGeom prst="rect">
            <a:avLst/>
          </a:prstGeom>
        </p:spPr>
        <p:txBody>
          <a:bodyPr vert="horz" lIns="91440" tIns="45720" rIns="91440" bIns="45720" rtlCol="0"/>
          <a:lstStyle>
            <a:lvl1pPr algn="r">
              <a:defRPr sz="1200"/>
            </a:lvl1pPr>
          </a:lstStyle>
          <a:p>
            <a:fld id="{110EBB3E-75B4-4051-AEE9-B09F2BE50482}" type="datetimeFigureOut">
              <a:rPr lang="nl-NL" smtClean="0"/>
              <a:t>19-6-2024</a:t>
            </a:fld>
            <a:endParaRPr lang="nl-NL"/>
          </a:p>
        </p:txBody>
      </p:sp>
      <p:sp>
        <p:nvSpPr>
          <p:cNvPr id="4" name="Tijdelijke aanduiding voor voettekst 3">
            <a:extLst>
              <a:ext uri="{FF2B5EF4-FFF2-40B4-BE49-F238E27FC236}">
                <a16:creationId xmlns:a16="http://schemas.microsoft.com/office/drawing/2014/main" id="{61D5B1A5-0B72-4447-B68B-D5454692FF86}"/>
              </a:ext>
            </a:extLst>
          </p:cNvPr>
          <p:cNvSpPr>
            <a:spLocks noGrp="1"/>
          </p:cNvSpPr>
          <p:nvPr>
            <p:ph type="ftr" sz="quarter" idx="2"/>
          </p:nvPr>
        </p:nvSpPr>
        <p:spPr>
          <a:xfrm>
            <a:off x="0" y="6453596"/>
            <a:ext cx="4336627" cy="340904"/>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84FCB026-CC05-426E-B870-1F1C9FB35736}"/>
              </a:ext>
            </a:extLst>
          </p:cNvPr>
          <p:cNvSpPr>
            <a:spLocks noGrp="1"/>
          </p:cNvSpPr>
          <p:nvPr>
            <p:ph type="sldNum" sz="quarter" idx="3"/>
          </p:nvPr>
        </p:nvSpPr>
        <p:spPr>
          <a:xfrm>
            <a:off x="5668657" y="6453596"/>
            <a:ext cx="4336627" cy="340904"/>
          </a:xfrm>
          <a:prstGeom prst="rect">
            <a:avLst/>
          </a:prstGeom>
        </p:spPr>
        <p:txBody>
          <a:bodyPr vert="horz" lIns="91440" tIns="45720" rIns="91440" bIns="45720" rtlCol="0" anchor="b"/>
          <a:lstStyle>
            <a:lvl1pPr algn="r">
              <a:defRPr sz="1200"/>
            </a:lvl1pPr>
          </a:lstStyle>
          <a:p>
            <a:fld id="{8C087E1D-7C93-4F40-ADAF-2B9C8E443672}" type="slidenum">
              <a:rPr lang="nl-NL" smtClean="0"/>
              <a:t>‹nr.›</a:t>
            </a:fld>
            <a:endParaRPr lang="nl-NL"/>
          </a:p>
        </p:txBody>
      </p:sp>
    </p:spTree>
    <p:extLst>
      <p:ext uri="{BB962C8B-B14F-4D97-AF65-F5344CB8AC3E}">
        <p14:creationId xmlns:p14="http://schemas.microsoft.com/office/powerpoint/2010/main" val="7445213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4336627" cy="340905"/>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5668657" y="0"/>
            <a:ext cx="4336627" cy="340905"/>
          </a:xfrm>
          <a:prstGeom prst="rect">
            <a:avLst/>
          </a:prstGeom>
        </p:spPr>
        <p:txBody>
          <a:bodyPr vert="horz" lIns="91440" tIns="45720" rIns="91440" bIns="45720" rtlCol="0"/>
          <a:lstStyle>
            <a:lvl1pPr algn="r">
              <a:defRPr sz="1200"/>
            </a:lvl1pPr>
          </a:lstStyle>
          <a:p>
            <a:fld id="{11CA8FBC-22A5-47E7-869C-6836BD4BC8BE}" type="datetimeFigureOut">
              <a:rPr lang="nl-NL" smtClean="0"/>
              <a:t>19-6-2024</a:t>
            </a:fld>
            <a:endParaRPr lang="nl-NL"/>
          </a:p>
        </p:txBody>
      </p:sp>
      <p:sp>
        <p:nvSpPr>
          <p:cNvPr id="4" name="Tijdelijke aanduiding voor dia-afbeelding 3"/>
          <p:cNvSpPr>
            <a:spLocks noGrp="1" noRot="1" noChangeAspect="1"/>
          </p:cNvSpPr>
          <p:nvPr>
            <p:ph type="sldImg" idx="2"/>
          </p:nvPr>
        </p:nvSpPr>
        <p:spPr>
          <a:xfrm>
            <a:off x="2965450" y="849313"/>
            <a:ext cx="4076700" cy="2293937"/>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1000760" y="3269853"/>
            <a:ext cx="8006080" cy="2675335"/>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6453596"/>
            <a:ext cx="4336627" cy="340904"/>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5668657" y="6453596"/>
            <a:ext cx="4336627" cy="340904"/>
          </a:xfrm>
          <a:prstGeom prst="rect">
            <a:avLst/>
          </a:prstGeom>
        </p:spPr>
        <p:txBody>
          <a:bodyPr vert="horz" lIns="91440" tIns="45720" rIns="91440" bIns="45720" rtlCol="0" anchor="b"/>
          <a:lstStyle>
            <a:lvl1pPr algn="r">
              <a:defRPr sz="1200"/>
            </a:lvl1pPr>
          </a:lstStyle>
          <a:p>
            <a:fld id="{16025781-044A-4471-999D-D34A8E5FE6BA}" type="slidenum">
              <a:rPr lang="nl-NL" smtClean="0"/>
              <a:t>‹nr.›</a:t>
            </a:fld>
            <a:endParaRPr lang="nl-NL"/>
          </a:p>
        </p:txBody>
      </p:sp>
    </p:spTree>
    <p:extLst>
      <p:ext uri="{BB962C8B-B14F-4D97-AF65-F5344CB8AC3E}">
        <p14:creationId xmlns:p14="http://schemas.microsoft.com/office/powerpoint/2010/main" val="1729669565"/>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Hier eindigt de stad, en begint het groen van het ommeland</a:t>
            </a:r>
          </a:p>
          <a:p>
            <a:r>
              <a:rPr lang="nl-NL"/>
              <a:t>Vaak bekend om de studentenflats van woningcorporatie </a:t>
            </a:r>
            <a:r>
              <a:rPr lang="nl-NL" err="1"/>
              <a:t>Lefier</a:t>
            </a:r>
            <a:endParaRPr lang="nl-NL"/>
          </a:p>
          <a:p>
            <a:endParaRPr lang="nl-NL"/>
          </a:p>
        </p:txBody>
      </p:sp>
      <p:sp>
        <p:nvSpPr>
          <p:cNvPr id="4" name="Tijdelijke aanduiding voor dianummer 3"/>
          <p:cNvSpPr>
            <a:spLocks noGrp="1"/>
          </p:cNvSpPr>
          <p:nvPr>
            <p:ph type="sldNum" sz="quarter" idx="5"/>
          </p:nvPr>
        </p:nvSpPr>
        <p:spPr/>
        <p:txBody>
          <a:bodyPr/>
          <a:lstStyle/>
          <a:p>
            <a:fld id="{16025781-044A-4471-999D-D34A8E5FE6BA}" type="slidenum">
              <a:rPr lang="nl-NL" smtClean="0"/>
              <a:t>2</a:t>
            </a:fld>
            <a:endParaRPr lang="nl-NL"/>
          </a:p>
        </p:txBody>
      </p:sp>
    </p:spTree>
    <p:extLst>
      <p:ext uri="{BB962C8B-B14F-4D97-AF65-F5344CB8AC3E}">
        <p14:creationId xmlns:p14="http://schemas.microsoft.com/office/powerpoint/2010/main" val="2190050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6025781-044A-4471-999D-D34A8E5FE6BA}" type="slidenum">
              <a:rPr lang="nl-NL" smtClean="0"/>
              <a:t>24</a:t>
            </a:fld>
            <a:endParaRPr lang="nl-NL"/>
          </a:p>
        </p:txBody>
      </p:sp>
    </p:spTree>
    <p:extLst>
      <p:ext uri="{BB962C8B-B14F-4D97-AF65-F5344CB8AC3E}">
        <p14:creationId xmlns:p14="http://schemas.microsoft.com/office/powerpoint/2010/main" val="1033824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6025781-044A-4471-999D-D34A8E5FE6BA}" type="slidenum">
              <a:rPr lang="nl-NL" smtClean="0"/>
              <a:t>25</a:t>
            </a:fld>
            <a:endParaRPr lang="nl-NL"/>
          </a:p>
        </p:txBody>
      </p:sp>
    </p:spTree>
    <p:extLst>
      <p:ext uri="{BB962C8B-B14F-4D97-AF65-F5344CB8AC3E}">
        <p14:creationId xmlns:p14="http://schemas.microsoft.com/office/powerpoint/2010/main" val="328511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6025781-044A-4471-999D-D34A8E5FE6BA}" type="slidenum">
              <a:rPr lang="nl-NL" smtClean="0"/>
              <a:t>26</a:t>
            </a:fld>
            <a:endParaRPr lang="nl-NL"/>
          </a:p>
        </p:txBody>
      </p:sp>
    </p:spTree>
    <p:extLst>
      <p:ext uri="{BB962C8B-B14F-4D97-AF65-F5344CB8AC3E}">
        <p14:creationId xmlns:p14="http://schemas.microsoft.com/office/powerpoint/2010/main" val="833678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6025781-044A-4471-999D-D34A8E5FE6BA}" type="slidenum">
              <a:rPr lang="nl-NL" smtClean="0"/>
              <a:t>27</a:t>
            </a:fld>
            <a:endParaRPr lang="nl-NL"/>
          </a:p>
        </p:txBody>
      </p:sp>
    </p:spTree>
    <p:extLst>
      <p:ext uri="{BB962C8B-B14F-4D97-AF65-F5344CB8AC3E}">
        <p14:creationId xmlns:p14="http://schemas.microsoft.com/office/powerpoint/2010/main" val="2299411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Van belang is vooral wie heeft de regie. In principe beslist de eigenaar zelf maar in de warmtenet wijken en de </a:t>
            </a:r>
            <a:r>
              <a:rPr lang="nl-NL" err="1"/>
              <a:t>all</a:t>
            </a:r>
            <a:r>
              <a:rPr lang="nl-NL"/>
              <a:t> </a:t>
            </a:r>
            <a:r>
              <a:rPr lang="nl-NL" err="1"/>
              <a:t>electric</a:t>
            </a:r>
            <a:r>
              <a:rPr lang="nl-NL"/>
              <a:t> wijken kunnen we wel het gas gaan afsluiten. Hier is de gemeente dus wel degelijk in de lead en moeten alle bewoners ook iets doen. In de Grotendeels Elektrisch bepaald de eigenaar zelf het tempo. Wij helpen en verleiden met bijvoorbeeld inkoopacties op maat maar de bewoner bepaald of en wanneer ze van het gas af gaan. </a:t>
            </a:r>
          </a:p>
        </p:txBody>
      </p:sp>
      <p:sp>
        <p:nvSpPr>
          <p:cNvPr id="4" name="Tijdelijke aanduiding voor dianummer 3"/>
          <p:cNvSpPr>
            <a:spLocks noGrp="1"/>
          </p:cNvSpPr>
          <p:nvPr>
            <p:ph type="sldNum" sz="quarter" idx="5"/>
          </p:nvPr>
        </p:nvSpPr>
        <p:spPr/>
        <p:txBody>
          <a:bodyPr/>
          <a:lstStyle/>
          <a:p>
            <a:fld id="{A734274C-29B3-DC47-9080-57B9918ADED1}" type="slidenum">
              <a:rPr lang="nl-NL" smtClean="0"/>
              <a:t>28</a:t>
            </a:fld>
            <a:endParaRPr lang="nl-NL"/>
          </a:p>
        </p:txBody>
      </p:sp>
    </p:spTree>
    <p:extLst>
      <p:ext uri="{BB962C8B-B14F-4D97-AF65-F5344CB8AC3E}">
        <p14:creationId xmlns:p14="http://schemas.microsoft.com/office/powerpoint/2010/main" val="706039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3c8901f77c_0_85:notes"/>
          <p:cNvSpPr>
            <a:spLocks noGrp="1" noRot="1" noChangeAspect="1"/>
          </p:cNvSpPr>
          <p:nvPr>
            <p:ph type="sldImg" idx="2"/>
          </p:nvPr>
        </p:nvSpPr>
        <p:spPr>
          <a:xfrm>
            <a:off x="652463" y="630238"/>
            <a:ext cx="5605462" cy="31527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g23c8901f77c_0_85:notes"/>
          <p:cNvSpPr txBox="1">
            <a:spLocks noGrp="1"/>
          </p:cNvSpPr>
          <p:nvPr>
            <p:ph type="body" idx="1"/>
          </p:nvPr>
        </p:nvSpPr>
        <p:spPr>
          <a:xfrm>
            <a:off x="691080" y="3993931"/>
            <a:ext cx="5528700" cy="378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
              <a:t>JOUKE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6025781-044A-4471-999D-D34A8E5FE6BA}" type="slidenum">
              <a:rPr lang="nl-NL" smtClean="0"/>
              <a:t>31</a:t>
            </a:fld>
            <a:endParaRPr lang="nl-NL"/>
          </a:p>
        </p:txBody>
      </p:sp>
    </p:spTree>
    <p:extLst>
      <p:ext uri="{BB962C8B-B14F-4D97-AF65-F5344CB8AC3E}">
        <p14:creationId xmlns:p14="http://schemas.microsoft.com/office/powerpoint/2010/main" val="17396093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In samenspraak met werkgroep een aantrekkelijk aanbod gemaakt</a:t>
            </a:r>
          </a:p>
          <a:p>
            <a:r>
              <a:rPr lang="nl-NL" err="1"/>
              <a:t>inf</a:t>
            </a:r>
            <a:endParaRPr lang="nl-NL"/>
          </a:p>
        </p:txBody>
      </p:sp>
      <p:sp>
        <p:nvSpPr>
          <p:cNvPr id="4" name="Tijdelijke aanduiding voor dianummer 3"/>
          <p:cNvSpPr>
            <a:spLocks noGrp="1"/>
          </p:cNvSpPr>
          <p:nvPr>
            <p:ph type="sldNum" sz="quarter" idx="5"/>
          </p:nvPr>
        </p:nvSpPr>
        <p:spPr/>
        <p:txBody>
          <a:bodyPr/>
          <a:lstStyle/>
          <a:p>
            <a:fld id="{16025781-044A-4471-999D-D34A8E5FE6BA}" type="slidenum">
              <a:rPr lang="nl-NL" smtClean="0"/>
              <a:t>32</a:t>
            </a:fld>
            <a:endParaRPr lang="nl-NL"/>
          </a:p>
        </p:txBody>
      </p:sp>
    </p:spTree>
    <p:extLst>
      <p:ext uri="{BB962C8B-B14F-4D97-AF65-F5344CB8AC3E}">
        <p14:creationId xmlns:p14="http://schemas.microsoft.com/office/powerpoint/2010/main" val="28933993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6025781-044A-4471-999D-D34A8E5FE6BA}" type="slidenum">
              <a:rPr lang="nl-NL" smtClean="0"/>
              <a:t>33</a:t>
            </a:fld>
            <a:endParaRPr lang="nl-NL"/>
          </a:p>
        </p:txBody>
      </p:sp>
    </p:spTree>
    <p:extLst>
      <p:ext uri="{BB962C8B-B14F-4D97-AF65-F5344CB8AC3E}">
        <p14:creationId xmlns:p14="http://schemas.microsoft.com/office/powerpoint/2010/main" val="3298849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800"/>
          </a:p>
        </p:txBody>
      </p:sp>
      <p:sp>
        <p:nvSpPr>
          <p:cNvPr id="4" name="Tijdelijke aanduiding voor dianummer 3"/>
          <p:cNvSpPr>
            <a:spLocks noGrp="1"/>
          </p:cNvSpPr>
          <p:nvPr>
            <p:ph type="sldNum" sz="quarter" idx="5"/>
          </p:nvPr>
        </p:nvSpPr>
        <p:spPr/>
        <p:txBody>
          <a:bodyPr/>
          <a:lstStyle/>
          <a:p>
            <a:fld id="{16025781-044A-4471-999D-D34A8E5FE6BA}" type="slidenum">
              <a:rPr lang="nl-NL" smtClean="0"/>
              <a:t>4</a:t>
            </a:fld>
            <a:endParaRPr lang="nl-NL"/>
          </a:p>
        </p:txBody>
      </p:sp>
    </p:spTree>
    <p:extLst>
      <p:ext uri="{BB962C8B-B14F-4D97-AF65-F5344CB8AC3E}">
        <p14:creationId xmlns:p14="http://schemas.microsoft.com/office/powerpoint/2010/main" val="1498511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800"/>
          </a:p>
        </p:txBody>
      </p:sp>
      <p:sp>
        <p:nvSpPr>
          <p:cNvPr id="4" name="Tijdelijke aanduiding voor dianummer 3"/>
          <p:cNvSpPr>
            <a:spLocks noGrp="1"/>
          </p:cNvSpPr>
          <p:nvPr>
            <p:ph type="sldNum" sz="quarter" idx="5"/>
          </p:nvPr>
        </p:nvSpPr>
        <p:spPr/>
        <p:txBody>
          <a:bodyPr/>
          <a:lstStyle/>
          <a:p>
            <a:fld id="{16025781-044A-4471-999D-D34A8E5FE6BA}" type="slidenum">
              <a:rPr lang="nl-NL" smtClean="0"/>
              <a:t>5</a:t>
            </a:fld>
            <a:endParaRPr lang="nl-NL"/>
          </a:p>
        </p:txBody>
      </p:sp>
    </p:spTree>
    <p:extLst>
      <p:ext uri="{BB962C8B-B14F-4D97-AF65-F5344CB8AC3E}">
        <p14:creationId xmlns:p14="http://schemas.microsoft.com/office/powerpoint/2010/main" val="424079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800"/>
          </a:p>
        </p:txBody>
      </p:sp>
      <p:sp>
        <p:nvSpPr>
          <p:cNvPr id="4" name="Tijdelijke aanduiding voor dianummer 3"/>
          <p:cNvSpPr>
            <a:spLocks noGrp="1"/>
          </p:cNvSpPr>
          <p:nvPr>
            <p:ph type="sldNum" sz="quarter" idx="5"/>
          </p:nvPr>
        </p:nvSpPr>
        <p:spPr/>
        <p:txBody>
          <a:bodyPr/>
          <a:lstStyle/>
          <a:p>
            <a:fld id="{16025781-044A-4471-999D-D34A8E5FE6BA}" type="slidenum">
              <a:rPr lang="nl-NL" smtClean="0"/>
              <a:t>6</a:t>
            </a:fld>
            <a:endParaRPr lang="nl-NL"/>
          </a:p>
        </p:txBody>
      </p:sp>
    </p:spTree>
    <p:extLst>
      <p:ext uri="{BB962C8B-B14F-4D97-AF65-F5344CB8AC3E}">
        <p14:creationId xmlns:p14="http://schemas.microsoft.com/office/powerpoint/2010/main" val="3251085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Inzet op </a:t>
            </a:r>
          </a:p>
        </p:txBody>
      </p:sp>
      <p:sp>
        <p:nvSpPr>
          <p:cNvPr id="4" name="Tijdelijke aanduiding voor dianummer 3"/>
          <p:cNvSpPr>
            <a:spLocks noGrp="1"/>
          </p:cNvSpPr>
          <p:nvPr>
            <p:ph type="sldNum" sz="quarter" idx="5"/>
          </p:nvPr>
        </p:nvSpPr>
        <p:spPr/>
        <p:txBody>
          <a:bodyPr/>
          <a:lstStyle/>
          <a:p>
            <a:fld id="{16025781-044A-4471-999D-D34A8E5FE6BA}" type="slidenum">
              <a:rPr lang="nl-NL" smtClean="0"/>
              <a:t>7</a:t>
            </a:fld>
            <a:endParaRPr lang="nl-NL"/>
          </a:p>
        </p:txBody>
      </p:sp>
    </p:spTree>
    <p:extLst>
      <p:ext uri="{BB962C8B-B14F-4D97-AF65-F5344CB8AC3E}">
        <p14:creationId xmlns:p14="http://schemas.microsoft.com/office/powerpoint/2010/main" val="2551871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jdelijke aanduiding voor dia-afbeelding 1">
            <a:extLst>
              <a:ext uri="{FF2B5EF4-FFF2-40B4-BE49-F238E27FC236}">
                <a16:creationId xmlns:a16="http://schemas.microsoft.com/office/drawing/2014/main" id="{518BCE68-74D2-4CFA-A90F-178EEE4F5B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Tijdelijke aanduiding voor notities 2">
            <a:extLst>
              <a:ext uri="{FF2B5EF4-FFF2-40B4-BE49-F238E27FC236}">
                <a16:creationId xmlns:a16="http://schemas.microsoft.com/office/drawing/2014/main" id="{91B1DC4F-66C4-4BB1-A404-FA3CFCEED8E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nl-NL" altLang="en-US"/>
          </a:p>
        </p:txBody>
      </p:sp>
      <p:sp>
        <p:nvSpPr>
          <p:cNvPr id="27652" name="Tijdelijke aanduiding voor dianummer 3">
            <a:extLst>
              <a:ext uri="{FF2B5EF4-FFF2-40B4-BE49-F238E27FC236}">
                <a16:creationId xmlns:a16="http://schemas.microsoft.com/office/drawing/2014/main" id="{FE7FFDAD-1EA4-44EC-A387-251D89BABE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defTabSz="457200" fontAlgn="base">
              <a:spcBef>
                <a:spcPct val="0"/>
              </a:spcBef>
              <a:spcAft>
                <a:spcPct val="0"/>
              </a:spcAft>
              <a:defRPr>
                <a:solidFill>
                  <a:schemeClr val="tx1"/>
                </a:solidFill>
                <a:latin typeface="Tahoma" panose="020B0604030504040204" pitchFamily="34" charset="0"/>
              </a:defRPr>
            </a:lvl6pPr>
            <a:lvl7pPr marL="2971800" indent="-228600" defTabSz="457200" fontAlgn="base">
              <a:spcBef>
                <a:spcPct val="0"/>
              </a:spcBef>
              <a:spcAft>
                <a:spcPct val="0"/>
              </a:spcAft>
              <a:defRPr>
                <a:solidFill>
                  <a:schemeClr val="tx1"/>
                </a:solidFill>
                <a:latin typeface="Tahoma" panose="020B0604030504040204" pitchFamily="34" charset="0"/>
              </a:defRPr>
            </a:lvl7pPr>
            <a:lvl8pPr marL="3429000" indent="-228600" defTabSz="457200" fontAlgn="base">
              <a:spcBef>
                <a:spcPct val="0"/>
              </a:spcBef>
              <a:spcAft>
                <a:spcPct val="0"/>
              </a:spcAft>
              <a:defRPr>
                <a:solidFill>
                  <a:schemeClr val="tx1"/>
                </a:solidFill>
                <a:latin typeface="Tahoma" panose="020B0604030504040204" pitchFamily="34" charset="0"/>
              </a:defRPr>
            </a:lvl8pPr>
            <a:lvl9pPr marL="3886200" indent="-228600" defTabSz="457200" fontAlgn="base">
              <a:spcBef>
                <a:spcPct val="0"/>
              </a:spcBef>
              <a:spcAft>
                <a:spcPct val="0"/>
              </a:spcAft>
              <a:defRPr>
                <a:solidFill>
                  <a:schemeClr val="tx1"/>
                </a:solidFill>
                <a:latin typeface="Tahoma" panose="020B0604030504040204" pitchFamily="34" charset="0"/>
              </a:defRPr>
            </a:lvl9pPr>
          </a:lstStyle>
          <a:p>
            <a:pPr fontAlgn="base">
              <a:spcBef>
                <a:spcPct val="0"/>
              </a:spcBef>
              <a:spcAft>
                <a:spcPct val="0"/>
              </a:spcAft>
            </a:pPr>
            <a:fld id="{96431598-9636-443B-84B1-D872DD11BC4D}" type="slidenum">
              <a:rPr lang="nl-NL" altLang="en-US"/>
              <a:pPr fontAlgn="base">
                <a:spcBef>
                  <a:spcPct val="0"/>
                </a:spcBef>
                <a:spcAft>
                  <a:spcPct val="0"/>
                </a:spcAft>
              </a:pPr>
              <a:t>8</a:t>
            </a:fld>
            <a:endParaRPr lang="nl-NL"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800" b="1"/>
              <a:t>Gezond blijven: </a:t>
            </a:r>
            <a:r>
              <a:rPr lang="nl-NL" sz="800"/>
              <a:t>over 10 jaar zijn de meeste voorkomende fysieke en sociale gezondheidsproblemen binnen Selwerd teruggebracht tot onder het stedelijk gemiddelde.</a:t>
            </a:r>
          </a:p>
          <a:p>
            <a:r>
              <a:rPr lang="nl-NL" sz="800" b="1"/>
              <a:t>Betaalbaar en duurzaam wonen: </a:t>
            </a:r>
            <a:r>
              <a:rPr lang="nl-NL" sz="800"/>
              <a:t>over 10 jaar hoeven de bewoners niet de wijk uit als ze wooncarrière willen maken en andere woonwensen hebben. Ook is tegen die tijd het energieverbruik in de woningen gehalveerd en groen, de woonlasten (huur en energie) zijn betaalbaar.</a:t>
            </a:r>
          </a:p>
          <a:p>
            <a:r>
              <a:rPr lang="nl-NL" sz="800" b="1"/>
              <a:t>Een veilige en aantrekkelijke woonomgeving: </a:t>
            </a:r>
            <a:r>
              <a:rPr lang="nl-NL" sz="800"/>
              <a:t>over 10 jaar biedt het vele groen en water in en om de wijk een aantrekkelijke omgeving voor mensen om in te bewegen, sporten, ontmoeten en recreëren. Er zijn veel mogelijkheden voor actieve recreatie binnen de buurtjes en het aantal verkeersongevallen en geweldsdelicten is gehalveerd. </a:t>
            </a:r>
          </a:p>
          <a:p>
            <a:r>
              <a:rPr lang="nl-NL" sz="800" b="1"/>
              <a:t>Meedoen:  </a:t>
            </a:r>
            <a:r>
              <a:rPr lang="nl-NL" sz="800"/>
              <a:t>over 10 jaar kent elke bewoner het Wijkbedrijf en Wijkplatform. Daarnaast zijn er tal van bewonersinitiatieven en hebben bewoners net zo vaak werk als de gemiddelde </a:t>
            </a:r>
            <a:r>
              <a:rPr lang="nl-NL" sz="800" err="1"/>
              <a:t>Stadjer</a:t>
            </a:r>
            <a:r>
              <a:rPr lang="nl-NL" sz="800"/>
              <a:t> in andere wijken.</a:t>
            </a:r>
          </a:p>
        </p:txBody>
      </p:sp>
      <p:sp>
        <p:nvSpPr>
          <p:cNvPr id="4" name="Tijdelijke aanduiding voor dianummer 3"/>
          <p:cNvSpPr>
            <a:spLocks noGrp="1"/>
          </p:cNvSpPr>
          <p:nvPr>
            <p:ph type="sldNum" sz="quarter" idx="5"/>
          </p:nvPr>
        </p:nvSpPr>
        <p:spPr/>
        <p:txBody>
          <a:bodyPr/>
          <a:lstStyle/>
          <a:p>
            <a:fld id="{16025781-044A-4471-999D-D34A8E5FE6BA}" type="slidenum">
              <a:rPr lang="nl-NL" smtClean="0"/>
              <a:t>9</a:t>
            </a:fld>
            <a:endParaRPr lang="nl-NL"/>
          </a:p>
        </p:txBody>
      </p:sp>
    </p:spTree>
    <p:extLst>
      <p:ext uri="{BB962C8B-B14F-4D97-AF65-F5344CB8AC3E}">
        <p14:creationId xmlns:p14="http://schemas.microsoft.com/office/powerpoint/2010/main" val="4084674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6025781-044A-4471-999D-D34A8E5FE6BA}" type="slidenum">
              <a:rPr lang="nl-NL" smtClean="0"/>
              <a:t>12</a:t>
            </a:fld>
            <a:endParaRPr lang="nl-NL"/>
          </a:p>
        </p:txBody>
      </p:sp>
    </p:spTree>
    <p:extLst>
      <p:ext uri="{BB962C8B-B14F-4D97-AF65-F5344CB8AC3E}">
        <p14:creationId xmlns:p14="http://schemas.microsoft.com/office/powerpoint/2010/main" val="606473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6025781-044A-4471-999D-D34A8E5FE6BA}" type="slidenum">
              <a:rPr lang="nl-NL" smtClean="0"/>
              <a:t>21</a:t>
            </a:fld>
            <a:endParaRPr lang="nl-NL"/>
          </a:p>
        </p:txBody>
      </p:sp>
    </p:spTree>
    <p:extLst>
      <p:ext uri="{BB962C8B-B14F-4D97-AF65-F5344CB8AC3E}">
        <p14:creationId xmlns:p14="http://schemas.microsoft.com/office/powerpoint/2010/main" val="13761782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2.xml"/><Relationship Id="rId5" Type="http://schemas.openxmlformats.org/officeDocument/2006/relationships/image" Target="../media/image5.pn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4.xml"/><Relationship Id="rId5" Type="http://schemas.openxmlformats.org/officeDocument/2006/relationships/image" Target="../media/image6.png"/><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1">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2AC112D0-A16D-4918-88F7-8ADE63CDCC79}"/>
              </a:ext>
            </a:extLst>
          </p:cNvPr>
          <p:cNvGraphicFramePr>
            <a:graphicFrameLocks noChangeAspect="1"/>
          </p:cNvGraphicFramePr>
          <p:nvPr userDrawn="1">
            <p:custDataLst>
              <p:tags r:id="rId1"/>
            </p:custDataLst>
            <p:extLst>
              <p:ext uri="{D42A27DB-BD31-4B8C-83A1-F6EECF244321}">
                <p14:modId xmlns:p14="http://schemas.microsoft.com/office/powerpoint/2010/main" val="335968282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38" imgH="337" progId="TCLayout.ActiveDocument.1">
                  <p:embed/>
                </p:oleObj>
              </mc:Choice>
              <mc:Fallback>
                <p:oleObj name="think-cell Slide" r:id="rId3" imgW="338" imgH="337" progId="TCLayout.ActiveDocument.1">
                  <p:embed/>
                  <p:pic>
                    <p:nvPicPr>
                      <p:cNvPr id="7" name="Object 6" hidden="1">
                        <a:extLst>
                          <a:ext uri="{FF2B5EF4-FFF2-40B4-BE49-F238E27FC236}">
                            <a16:creationId xmlns:a16="http://schemas.microsoft.com/office/drawing/2014/main" id="{2AC112D0-A16D-4918-88F7-8ADE63CDCC79}"/>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2" name="Tijdelijke aanduiding voor afbeelding 11">
            <a:extLst>
              <a:ext uri="{FF2B5EF4-FFF2-40B4-BE49-F238E27FC236}">
                <a16:creationId xmlns:a16="http://schemas.microsoft.com/office/drawing/2014/main" id="{7A809C86-E6F9-4A2D-AC6F-D84E1932259D}"/>
              </a:ext>
            </a:extLst>
          </p:cNvPr>
          <p:cNvSpPr>
            <a:spLocks noGrp="1"/>
          </p:cNvSpPr>
          <p:nvPr>
            <p:ph type="pic" sz="quarter" idx="10" hasCustomPrompt="1"/>
          </p:nvPr>
        </p:nvSpPr>
        <p:spPr>
          <a:xfrm>
            <a:off x="0" y="1572260"/>
            <a:ext cx="9144000" cy="3571240"/>
          </a:xfrm>
          <a:solidFill>
            <a:schemeClr val="bg1">
              <a:lumMod val="95000"/>
            </a:schemeClr>
          </a:solidFill>
        </p:spPr>
        <p:txBody>
          <a:bodyPr bIns="648000" anchor="ctr" anchorCtr="0">
            <a:noAutofit/>
          </a:bodyPr>
          <a:lstStyle>
            <a:lvl1pPr marL="0" indent="0" algn="ctr">
              <a:buFont typeface="Arial" panose="020B0604020202020204" pitchFamily="34" charset="0"/>
              <a:buNone/>
              <a:defRPr/>
            </a:lvl1pPr>
          </a:lstStyle>
          <a:p>
            <a:r>
              <a:rPr lang="nl-NL"/>
              <a:t>Klik op icoon om afbeelding in te voegen</a:t>
            </a:r>
          </a:p>
        </p:txBody>
      </p:sp>
      <p:sp>
        <p:nvSpPr>
          <p:cNvPr id="2" name="Title 1"/>
          <p:cNvSpPr>
            <a:spLocks noGrp="1"/>
          </p:cNvSpPr>
          <p:nvPr>
            <p:ph type="ctrTitle" hasCustomPrompt="1"/>
          </p:nvPr>
        </p:nvSpPr>
        <p:spPr>
          <a:xfrm>
            <a:off x="431799" y="384131"/>
            <a:ext cx="7596000" cy="609398"/>
          </a:xfrm>
        </p:spPr>
        <p:txBody>
          <a:bodyPr anchor="t" anchorCtr="0">
            <a:normAutofit/>
          </a:bodyPr>
          <a:lstStyle>
            <a:lvl1pPr algn="l">
              <a:defRPr sz="4400" cap="none" baseline="0">
                <a:solidFill>
                  <a:schemeClr val="accent1"/>
                </a:solidFill>
              </a:defRPr>
            </a:lvl1pPr>
          </a:lstStyle>
          <a:p>
            <a:r>
              <a:rPr lang="nl-NL"/>
              <a:t>Presentatietitel</a:t>
            </a:r>
            <a:endParaRPr lang="en-US"/>
          </a:p>
        </p:txBody>
      </p:sp>
      <p:sp>
        <p:nvSpPr>
          <p:cNvPr id="3" name="Subtitle 2"/>
          <p:cNvSpPr>
            <a:spLocks noGrp="1"/>
          </p:cNvSpPr>
          <p:nvPr>
            <p:ph type="subTitle" idx="1" hasCustomPrompt="1"/>
          </p:nvPr>
        </p:nvSpPr>
        <p:spPr>
          <a:xfrm>
            <a:off x="431800" y="1131888"/>
            <a:ext cx="7596000" cy="304699"/>
          </a:xfrm>
        </p:spPr>
        <p:txBody>
          <a:bodyPr wrap="square">
            <a:normAutofit/>
          </a:bodyPr>
          <a:lstStyle>
            <a:lvl1pPr marL="0" indent="0" algn="l">
              <a:buNone/>
              <a:defRPr sz="180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Subtitel</a:t>
            </a:r>
            <a:endParaRPr lang="en-US"/>
          </a:p>
        </p:txBody>
      </p:sp>
      <p:sp>
        <p:nvSpPr>
          <p:cNvPr id="13" name="Tijdelijke aanduiding voor tekst 9">
            <a:extLst>
              <a:ext uri="{FF2B5EF4-FFF2-40B4-BE49-F238E27FC236}">
                <a16:creationId xmlns:a16="http://schemas.microsoft.com/office/drawing/2014/main" id="{C2B2B140-14AF-4DC5-92A2-7E5B878AC909}"/>
              </a:ext>
            </a:extLst>
          </p:cNvPr>
          <p:cNvSpPr>
            <a:spLocks noGrp="1"/>
          </p:cNvSpPr>
          <p:nvPr>
            <p:ph type="body" sz="quarter" idx="13" hasCustomPrompt="1"/>
          </p:nvPr>
        </p:nvSpPr>
        <p:spPr>
          <a:xfrm>
            <a:off x="431800" y="4725987"/>
            <a:ext cx="7560000" cy="160941"/>
          </a:xfrm>
        </p:spPr>
        <p:txBody>
          <a:bodyPr>
            <a:spAutoFit/>
          </a:bodyPr>
          <a:lstStyle>
            <a:lvl1pPr marL="0" indent="0">
              <a:buFont typeface="Arial" panose="020B0604020202020204" pitchFamily="34" charset="0"/>
              <a:buNone/>
              <a:defRPr sz="1050" cap="none" baseline="0">
                <a:solidFill>
                  <a:schemeClr val="tx1"/>
                </a:solidFill>
              </a:defRPr>
            </a:lvl1pPr>
          </a:lstStyle>
          <a:p>
            <a:pPr lvl="0"/>
            <a:r>
              <a:rPr lang="nl-NL"/>
              <a:t>7-09-2018  |</a:t>
            </a:r>
          </a:p>
        </p:txBody>
      </p:sp>
    </p:spTree>
    <p:extLst>
      <p:ext uri="{BB962C8B-B14F-4D97-AF65-F5344CB8AC3E}">
        <p14:creationId xmlns:p14="http://schemas.microsoft.com/office/powerpoint/2010/main" val="2553794876"/>
      </p:ext>
    </p:extLst>
  </p:cSld>
  <p:clrMapOvr>
    <a:masterClrMapping/>
  </p:clrMapOvr>
  <p:extLst>
    <p:ext uri="{DCECCB84-F9BA-43D5-87BE-67443E8EF086}">
      <p15:sldGuideLst xmlns:p15="http://schemas.microsoft.com/office/powerpoint/2012/main">
        <p15:guide id="1" orient="horz" pos="98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met afbeeldin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9C1979B-CD1E-4C8D-B875-978343DE507C}"/>
              </a:ext>
            </a:extLst>
          </p:cNvPr>
          <p:cNvGraphicFramePr>
            <a:graphicFrameLocks noChangeAspect="1"/>
          </p:cNvGraphicFramePr>
          <p:nvPr userDrawn="1">
            <p:custDataLst>
              <p:tags r:id="rId1"/>
            </p:custDataLst>
            <p:extLst>
              <p:ext uri="{D42A27DB-BD31-4B8C-83A1-F6EECF244321}">
                <p14:modId xmlns:p14="http://schemas.microsoft.com/office/powerpoint/2010/main" val="149585737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38" imgH="337" progId="TCLayout.ActiveDocument.1">
                  <p:embed/>
                </p:oleObj>
              </mc:Choice>
              <mc:Fallback>
                <p:oleObj name="think-cell Slide" r:id="rId3" imgW="338" imgH="337" progId="TCLayout.ActiveDocument.1">
                  <p:embed/>
                  <p:pic>
                    <p:nvPicPr>
                      <p:cNvPr id="4" name="Object 3" hidden="1">
                        <a:extLst>
                          <a:ext uri="{FF2B5EF4-FFF2-40B4-BE49-F238E27FC236}">
                            <a16:creationId xmlns:a16="http://schemas.microsoft.com/office/drawing/2014/main" id="{D9C1979B-CD1E-4C8D-B875-978343DE507C}"/>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p:txBody>
          <a:bodyPr/>
          <a:lstStyle>
            <a:lvl1pPr>
              <a:defRPr/>
            </a:lvl1pPr>
          </a:lstStyle>
          <a:p>
            <a:r>
              <a:rPr lang="nl-NL"/>
              <a:t>titel</a:t>
            </a:r>
            <a:endParaRPr lang="en-US"/>
          </a:p>
        </p:txBody>
      </p:sp>
      <p:sp>
        <p:nvSpPr>
          <p:cNvPr id="3" name="Content Placeholder 2"/>
          <p:cNvSpPr>
            <a:spLocks noGrp="1"/>
          </p:cNvSpPr>
          <p:nvPr>
            <p:ph idx="1"/>
          </p:nvPr>
        </p:nvSpPr>
        <p:spPr>
          <a:xfrm>
            <a:off x="431800" y="1131887"/>
            <a:ext cx="5400000" cy="3132137"/>
          </a:xfrm>
        </p:spPr>
        <p:txBody>
          <a:bodyPr/>
          <a:lstStyle>
            <a:lvl1pPr marL="0" indent="0">
              <a:buNone/>
              <a:defRPr/>
            </a:lvl1pPr>
            <a:lvl2pPr marL="177800" indent="-176213">
              <a:defRPr/>
            </a:lvl2pPr>
            <a:lvl3pPr marL="355600" indent="-182563">
              <a:defRPr/>
            </a:lvl3pPr>
            <a:lvl4pPr marL="533400" indent="-174625">
              <a:defRPr/>
            </a:lvl4pPr>
            <a:lvl5pPr marL="723900" indent="-182563">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Footer Placeholder 4"/>
          <p:cNvSpPr>
            <a:spLocks noGrp="1"/>
          </p:cNvSpPr>
          <p:nvPr>
            <p:ph type="ftr" sz="quarter" idx="11"/>
          </p:nvPr>
        </p:nvSpPr>
        <p:spPr/>
        <p:txBody>
          <a:bodyPr/>
          <a:lstStyle>
            <a:lvl1pPr>
              <a:defRPr/>
            </a:lvl1pPr>
          </a:lstStyle>
          <a:p>
            <a:r>
              <a:rPr lang="nl-NL"/>
              <a:t>7 september 2018  |  Project Start Up – Wijkvernieuwing Selwerd</a:t>
            </a:r>
          </a:p>
        </p:txBody>
      </p:sp>
      <p:sp>
        <p:nvSpPr>
          <p:cNvPr id="6" name="Slide Number Placeholder 5"/>
          <p:cNvSpPr>
            <a:spLocks noGrp="1"/>
          </p:cNvSpPr>
          <p:nvPr>
            <p:ph type="sldNum" sz="quarter" idx="12"/>
          </p:nvPr>
        </p:nvSpPr>
        <p:spPr/>
        <p:txBody>
          <a:bodyPr/>
          <a:lstStyle/>
          <a:p>
            <a:fld id="{37949326-3C7D-490F-8450-DCF29F9086DB}" type="slidenum">
              <a:rPr lang="nl-NL" smtClean="0"/>
              <a:t>‹nr.›</a:t>
            </a:fld>
            <a:endParaRPr lang="nl-NL"/>
          </a:p>
        </p:txBody>
      </p:sp>
      <p:sp>
        <p:nvSpPr>
          <p:cNvPr id="10" name="Tijdelijke aanduiding voor tekst 9">
            <a:extLst>
              <a:ext uri="{FF2B5EF4-FFF2-40B4-BE49-F238E27FC236}">
                <a16:creationId xmlns:a16="http://schemas.microsoft.com/office/drawing/2014/main" id="{A8F0228F-85A0-4171-9820-8B2C8AB4329F}"/>
              </a:ext>
            </a:extLst>
          </p:cNvPr>
          <p:cNvSpPr>
            <a:spLocks noGrp="1"/>
          </p:cNvSpPr>
          <p:nvPr>
            <p:ph type="body" sz="quarter" idx="13" hasCustomPrompt="1"/>
          </p:nvPr>
        </p:nvSpPr>
        <p:spPr>
          <a:xfrm>
            <a:off x="431800" y="682625"/>
            <a:ext cx="8280400" cy="249237"/>
          </a:xfrm>
        </p:spPr>
        <p:txBody>
          <a:bodyPr/>
          <a:lstStyle>
            <a:lvl1pPr marL="0" indent="0">
              <a:buFont typeface="Arial" panose="020B0604020202020204" pitchFamily="34" charset="0"/>
              <a:buNone/>
              <a:defRPr cap="all" baseline="0">
                <a:solidFill>
                  <a:schemeClr val="accent2"/>
                </a:solidFill>
              </a:defRPr>
            </a:lvl1pPr>
          </a:lstStyle>
          <a:p>
            <a:pPr lvl="0"/>
            <a:r>
              <a:rPr lang="nl-NL"/>
              <a:t>Ondertitel</a:t>
            </a:r>
          </a:p>
        </p:txBody>
      </p:sp>
      <p:sp>
        <p:nvSpPr>
          <p:cNvPr id="15" name="Tijdelijke aanduiding voor afbeelding 11">
            <a:extLst>
              <a:ext uri="{FF2B5EF4-FFF2-40B4-BE49-F238E27FC236}">
                <a16:creationId xmlns:a16="http://schemas.microsoft.com/office/drawing/2014/main" id="{5F58807A-BCBE-46DC-9CFE-846B8D22B771}"/>
              </a:ext>
            </a:extLst>
          </p:cNvPr>
          <p:cNvSpPr>
            <a:spLocks noGrp="1"/>
          </p:cNvSpPr>
          <p:nvPr>
            <p:ph type="pic" sz="quarter" idx="15" hasCustomPrompt="1"/>
          </p:nvPr>
        </p:nvSpPr>
        <p:spPr>
          <a:xfrm>
            <a:off x="6264276" y="1131888"/>
            <a:ext cx="2447924" cy="3132137"/>
          </a:xfrm>
          <a:solidFill>
            <a:schemeClr val="bg1">
              <a:lumMod val="95000"/>
            </a:schemeClr>
          </a:solidFill>
        </p:spPr>
        <p:txBody>
          <a:bodyPr bIns="648000" anchor="ctr" anchorCtr="0">
            <a:noAutofit/>
          </a:bodyPr>
          <a:lstStyle>
            <a:lvl1pPr marL="0" indent="0" algn="ctr">
              <a:buFont typeface="Arial" panose="020B0604020202020204" pitchFamily="34" charset="0"/>
              <a:buNone/>
              <a:defRPr/>
            </a:lvl1pPr>
          </a:lstStyle>
          <a:p>
            <a:r>
              <a:rPr lang="nl-NL"/>
              <a:t>Klik op icoon om afbeelding in te voegen</a:t>
            </a:r>
          </a:p>
        </p:txBody>
      </p:sp>
      <p:sp>
        <p:nvSpPr>
          <p:cNvPr id="16" name="Tijdelijke aanduiding voor tekst 9">
            <a:extLst>
              <a:ext uri="{FF2B5EF4-FFF2-40B4-BE49-F238E27FC236}">
                <a16:creationId xmlns:a16="http://schemas.microsoft.com/office/drawing/2014/main" id="{AEE9DFBC-38DE-4642-9A42-2844AD3BEB64}"/>
              </a:ext>
            </a:extLst>
          </p:cNvPr>
          <p:cNvSpPr>
            <a:spLocks noGrp="1"/>
          </p:cNvSpPr>
          <p:nvPr>
            <p:ph type="body" sz="quarter" idx="16" hasCustomPrompt="1"/>
          </p:nvPr>
        </p:nvSpPr>
        <p:spPr>
          <a:xfrm>
            <a:off x="6264275" y="4384499"/>
            <a:ext cx="2447925" cy="249237"/>
          </a:xfrm>
        </p:spPr>
        <p:txBody>
          <a:bodyPr>
            <a:normAutofit/>
          </a:bodyPr>
          <a:lstStyle>
            <a:lvl1pPr marL="0" indent="0" algn="l">
              <a:buFont typeface="Arial" panose="020B0604020202020204" pitchFamily="34" charset="0"/>
              <a:buNone/>
              <a:defRPr sz="1500" cap="all" baseline="0">
                <a:solidFill>
                  <a:schemeClr val="tx1"/>
                </a:solidFill>
              </a:defRPr>
            </a:lvl1pPr>
          </a:lstStyle>
          <a:p>
            <a:pPr lvl="0"/>
            <a:r>
              <a:rPr lang="nl-NL"/>
              <a:t>Omschrijving</a:t>
            </a:r>
          </a:p>
        </p:txBody>
      </p:sp>
    </p:spTree>
    <p:extLst>
      <p:ext uri="{BB962C8B-B14F-4D97-AF65-F5344CB8AC3E}">
        <p14:creationId xmlns:p14="http://schemas.microsoft.com/office/powerpoint/2010/main" val="1469640925"/>
      </p:ext>
    </p:extLst>
  </p:cSld>
  <p:clrMapOvr>
    <a:masterClrMapping/>
  </p:clrMapOvr>
  <p:extLst>
    <p:ext uri="{DCECCB84-F9BA-43D5-87BE-67443E8EF086}">
      <p15:sldGuideLst xmlns:p15="http://schemas.microsoft.com/office/powerpoint/2012/main">
        <p15:guide id="1" orient="horz" pos="713">
          <p15:clr>
            <a:srgbClr val="FBAE40"/>
          </p15:clr>
        </p15:guide>
        <p15:guide id="2" orient="horz" pos="2686">
          <p15:clr>
            <a:srgbClr val="FBAE40"/>
          </p15:clr>
        </p15:guide>
        <p15:guide id="3" orient="horz" pos="429" userDrawn="1">
          <p15:clr>
            <a:srgbClr val="FBAE40"/>
          </p15:clr>
        </p15:guide>
        <p15:guide id="4" orient="horz" pos="136">
          <p15:clr>
            <a:srgbClr val="FBAE40"/>
          </p15:clr>
        </p15:guide>
        <p15:guide id="5" pos="3674" userDrawn="1">
          <p15:clr>
            <a:srgbClr val="FBAE40"/>
          </p15:clr>
        </p15:guide>
        <p15:guide id="6" pos="3946"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fbeelding en tekst">
    <p:bg>
      <p:bgPr>
        <a:solidFill>
          <a:schemeClr val="accent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2AC112D0-A16D-4918-88F7-8ADE63CDCC79}"/>
              </a:ext>
            </a:extLst>
          </p:cNvPr>
          <p:cNvGraphicFramePr>
            <a:graphicFrameLocks noChangeAspect="1"/>
          </p:cNvGraphicFramePr>
          <p:nvPr userDrawn="1">
            <p:custDataLst>
              <p:tags r:id="rId1"/>
            </p:custDataLst>
            <p:extLst>
              <p:ext uri="{D42A27DB-BD31-4B8C-83A1-F6EECF244321}">
                <p14:modId xmlns:p14="http://schemas.microsoft.com/office/powerpoint/2010/main" val="381574804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38" imgH="337" progId="TCLayout.ActiveDocument.1">
                  <p:embed/>
                </p:oleObj>
              </mc:Choice>
              <mc:Fallback>
                <p:oleObj name="think-cell Slide" r:id="rId3" imgW="338" imgH="337" progId="TCLayout.ActiveDocument.1">
                  <p:embed/>
                  <p:pic>
                    <p:nvPicPr>
                      <p:cNvPr id="7" name="Object 6" hidden="1">
                        <a:extLst>
                          <a:ext uri="{FF2B5EF4-FFF2-40B4-BE49-F238E27FC236}">
                            <a16:creationId xmlns:a16="http://schemas.microsoft.com/office/drawing/2014/main" id="{2AC112D0-A16D-4918-88F7-8ADE63CDCC79}"/>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2" name="Tijdelijke aanduiding voor afbeelding 11">
            <a:extLst>
              <a:ext uri="{FF2B5EF4-FFF2-40B4-BE49-F238E27FC236}">
                <a16:creationId xmlns:a16="http://schemas.microsoft.com/office/drawing/2014/main" id="{7A809C86-E6F9-4A2D-AC6F-D84E1932259D}"/>
              </a:ext>
            </a:extLst>
          </p:cNvPr>
          <p:cNvSpPr>
            <a:spLocks noGrp="1"/>
          </p:cNvSpPr>
          <p:nvPr>
            <p:ph type="pic" sz="quarter" idx="10" hasCustomPrompt="1"/>
          </p:nvPr>
        </p:nvSpPr>
        <p:spPr>
          <a:xfrm>
            <a:off x="0" y="0"/>
            <a:ext cx="5991225" cy="5143500"/>
          </a:xfrm>
          <a:solidFill>
            <a:schemeClr val="bg1">
              <a:lumMod val="95000"/>
            </a:schemeClr>
          </a:solidFill>
        </p:spPr>
        <p:txBody>
          <a:bodyPr bIns="648000" anchor="ctr" anchorCtr="0">
            <a:noAutofit/>
          </a:bodyPr>
          <a:lstStyle>
            <a:lvl1pPr marL="0" indent="0" algn="ctr">
              <a:buFont typeface="Arial" panose="020B0604020202020204" pitchFamily="34" charset="0"/>
              <a:buNone/>
              <a:defRPr/>
            </a:lvl1pPr>
          </a:lstStyle>
          <a:p>
            <a:r>
              <a:rPr lang="nl-NL"/>
              <a:t>Klik op icoon om afbeelding in te voegen</a:t>
            </a:r>
          </a:p>
        </p:txBody>
      </p:sp>
      <p:sp>
        <p:nvSpPr>
          <p:cNvPr id="5" name="Tijdelijke aanduiding voor dianummer 4">
            <a:extLst>
              <a:ext uri="{FF2B5EF4-FFF2-40B4-BE49-F238E27FC236}">
                <a16:creationId xmlns:a16="http://schemas.microsoft.com/office/drawing/2014/main" id="{5C6D0320-6C07-475D-BCD4-3F0903EA88A2}"/>
              </a:ext>
            </a:extLst>
          </p:cNvPr>
          <p:cNvSpPr>
            <a:spLocks noGrp="1"/>
          </p:cNvSpPr>
          <p:nvPr>
            <p:ph type="sldNum" sz="quarter" idx="12"/>
          </p:nvPr>
        </p:nvSpPr>
        <p:spPr/>
        <p:txBody>
          <a:bodyPr/>
          <a:lstStyle/>
          <a:p>
            <a:fld id="{37949326-3C7D-490F-8450-DCF29F9086DB}" type="slidenum">
              <a:rPr lang="nl-NL" smtClean="0"/>
              <a:pPr/>
              <a:t>‹nr.›</a:t>
            </a:fld>
            <a:endParaRPr lang="nl-NL"/>
          </a:p>
        </p:txBody>
      </p:sp>
      <p:sp>
        <p:nvSpPr>
          <p:cNvPr id="4" name="Tijdelijke aanduiding voor voettekst 3">
            <a:extLst>
              <a:ext uri="{FF2B5EF4-FFF2-40B4-BE49-F238E27FC236}">
                <a16:creationId xmlns:a16="http://schemas.microsoft.com/office/drawing/2014/main" id="{DADCA756-1BC5-42D2-8AB3-E876C4B25028}"/>
              </a:ext>
            </a:extLst>
          </p:cNvPr>
          <p:cNvSpPr>
            <a:spLocks noGrp="1"/>
          </p:cNvSpPr>
          <p:nvPr>
            <p:ph type="ftr" sz="quarter" idx="11"/>
          </p:nvPr>
        </p:nvSpPr>
        <p:spPr/>
        <p:txBody>
          <a:bodyPr/>
          <a:lstStyle>
            <a:lvl1pPr>
              <a:defRPr/>
            </a:lvl1pPr>
          </a:lstStyle>
          <a:p>
            <a:r>
              <a:rPr lang="nl-NL"/>
              <a:t>7 september 2018  |  Project Start Up – Wijkvernieuwing Selwerd</a:t>
            </a:r>
          </a:p>
        </p:txBody>
      </p:sp>
      <p:sp>
        <p:nvSpPr>
          <p:cNvPr id="16" name="Tijdelijke aanduiding voor tekst 9">
            <a:extLst>
              <a:ext uri="{FF2B5EF4-FFF2-40B4-BE49-F238E27FC236}">
                <a16:creationId xmlns:a16="http://schemas.microsoft.com/office/drawing/2014/main" id="{EECBA567-1CFB-4B48-8F8D-3E353EF0B04A}"/>
              </a:ext>
            </a:extLst>
          </p:cNvPr>
          <p:cNvSpPr>
            <a:spLocks noGrp="1"/>
          </p:cNvSpPr>
          <p:nvPr>
            <p:ph type="body" sz="quarter" idx="15" hasCustomPrompt="1"/>
          </p:nvPr>
        </p:nvSpPr>
        <p:spPr>
          <a:xfrm>
            <a:off x="6438900" y="644527"/>
            <a:ext cx="2273300" cy="1914255"/>
          </a:xfrm>
        </p:spPr>
        <p:txBody>
          <a:bodyPr>
            <a:normAutofit/>
          </a:bodyPr>
          <a:lstStyle>
            <a:lvl1pPr marL="0" indent="0" algn="just">
              <a:lnSpc>
                <a:spcPct val="100000"/>
              </a:lnSpc>
              <a:buFont typeface="Arial" panose="020B0604020202020204" pitchFamily="34" charset="0"/>
              <a:buNone/>
              <a:defRPr sz="2200" b="1" cap="all" baseline="0">
                <a:solidFill>
                  <a:schemeClr val="bg1"/>
                </a:solidFill>
              </a:defRPr>
            </a:lvl1pPr>
          </a:lstStyle>
          <a:p>
            <a:pPr lvl="0"/>
            <a:r>
              <a:rPr lang="nl-NL"/>
              <a:t>quote</a:t>
            </a:r>
          </a:p>
        </p:txBody>
      </p:sp>
      <p:sp>
        <p:nvSpPr>
          <p:cNvPr id="17" name="Tijdelijke aanduiding voor tekst 9">
            <a:extLst>
              <a:ext uri="{FF2B5EF4-FFF2-40B4-BE49-F238E27FC236}">
                <a16:creationId xmlns:a16="http://schemas.microsoft.com/office/drawing/2014/main" id="{97062119-193B-428E-923C-ECF63976DBF2}"/>
              </a:ext>
            </a:extLst>
          </p:cNvPr>
          <p:cNvSpPr>
            <a:spLocks noGrp="1"/>
          </p:cNvSpPr>
          <p:nvPr>
            <p:ph type="body" sz="quarter" idx="16" hasCustomPrompt="1"/>
          </p:nvPr>
        </p:nvSpPr>
        <p:spPr>
          <a:xfrm>
            <a:off x="6438900" y="2673353"/>
            <a:ext cx="2273300" cy="1299292"/>
          </a:xfrm>
        </p:spPr>
        <p:txBody>
          <a:bodyPr>
            <a:normAutofit/>
          </a:bodyPr>
          <a:lstStyle>
            <a:lvl1pPr marL="0" indent="0" algn="just">
              <a:lnSpc>
                <a:spcPct val="100000"/>
              </a:lnSpc>
              <a:buFont typeface="Arial" panose="020B0604020202020204" pitchFamily="34" charset="0"/>
              <a:buNone/>
              <a:defRPr sz="1200" b="1" cap="none" baseline="0">
                <a:solidFill>
                  <a:schemeClr val="tx1"/>
                </a:solidFill>
              </a:defRPr>
            </a:lvl1pPr>
          </a:lstStyle>
          <a:p>
            <a:pPr lvl="0"/>
            <a:r>
              <a:rPr lang="nl-NL"/>
              <a:t>Quote</a:t>
            </a:r>
          </a:p>
        </p:txBody>
      </p:sp>
    </p:spTree>
    <p:extLst>
      <p:ext uri="{BB962C8B-B14F-4D97-AF65-F5344CB8AC3E}">
        <p14:creationId xmlns:p14="http://schemas.microsoft.com/office/powerpoint/2010/main" val="3407171954"/>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fbeelding en kleine teks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2AC112D0-A16D-4918-88F7-8ADE63CDCC79}"/>
              </a:ext>
            </a:extLst>
          </p:cNvPr>
          <p:cNvGraphicFramePr>
            <a:graphicFrameLocks noChangeAspect="1"/>
          </p:cNvGraphicFramePr>
          <p:nvPr userDrawn="1">
            <p:custDataLst>
              <p:tags r:id="rId1"/>
            </p:custDataLst>
            <p:extLst>
              <p:ext uri="{D42A27DB-BD31-4B8C-83A1-F6EECF244321}">
                <p14:modId xmlns:p14="http://schemas.microsoft.com/office/powerpoint/2010/main" val="427654865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38" imgH="337" progId="TCLayout.ActiveDocument.1">
                  <p:embed/>
                </p:oleObj>
              </mc:Choice>
              <mc:Fallback>
                <p:oleObj name="think-cell Slide" r:id="rId3" imgW="338" imgH="337" progId="TCLayout.ActiveDocument.1">
                  <p:embed/>
                  <p:pic>
                    <p:nvPicPr>
                      <p:cNvPr id="7" name="Object 6" hidden="1">
                        <a:extLst>
                          <a:ext uri="{FF2B5EF4-FFF2-40B4-BE49-F238E27FC236}">
                            <a16:creationId xmlns:a16="http://schemas.microsoft.com/office/drawing/2014/main" id="{2AC112D0-A16D-4918-88F7-8ADE63CDCC79}"/>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2" name="Tijdelijke aanduiding voor afbeelding 11">
            <a:extLst>
              <a:ext uri="{FF2B5EF4-FFF2-40B4-BE49-F238E27FC236}">
                <a16:creationId xmlns:a16="http://schemas.microsoft.com/office/drawing/2014/main" id="{7A809C86-E6F9-4A2D-AC6F-D84E1932259D}"/>
              </a:ext>
            </a:extLst>
          </p:cNvPr>
          <p:cNvSpPr>
            <a:spLocks noGrp="1"/>
          </p:cNvSpPr>
          <p:nvPr>
            <p:ph type="pic" sz="quarter" idx="10" hasCustomPrompt="1"/>
          </p:nvPr>
        </p:nvSpPr>
        <p:spPr>
          <a:xfrm>
            <a:off x="0" y="0"/>
            <a:ext cx="9144000" cy="5143500"/>
          </a:xfrm>
          <a:solidFill>
            <a:schemeClr val="bg1">
              <a:lumMod val="95000"/>
            </a:schemeClr>
          </a:solidFill>
        </p:spPr>
        <p:txBody>
          <a:bodyPr bIns="648000" anchor="ctr" anchorCtr="0">
            <a:noAutofit/>
          </a:bodyPr>
          <a:lstStyle>
            <a:lvl1pPr marL="0" indent="0" algn="ctr">
              <a:buFont typeface="Arial" panose="020B0604020202020204" pitchFamily="34" charset="0"/>
              <a:buNone/>
              <a:defRPr/>
            </a:lvl1pPr>
          </a:lstStyle>
          <a:p>
            <a:r>
              <a:rPr lang="nl-NL"/>
              <a:t>Klik op icoon om afbeelding in te voegen</a:t>
            </a:r>
          </a:p>
        </p:txBody>
      </p:sp>
      <p:sp>
        <p:nvSpPr>
          <p:cNvPr id="5" name="Tijdelijke aanduiding voor dianummer 4">
            <a:extLst>
              <a:ext uri="{FF2B5EF4-FFF2-40B4-BE49-F238E27FC236}">
                <a16:creationId xmlns:a16="http://schemas.microsoft.com/office/drawing/2014/main" id="{5C6D0320-6C07-475D-BCD4-3F0903EA88A2}"/>
              </a:ext>
            </a:extLst>
          </p:cNvPr>
          <p:cNvSpPr>
            <a:spLocks noGrp="1"/>
          </p:cNvSpPr>
          <p:nvPr>
            <p:ph type="sldNum" sz="quarter" idx="12"/>
          </p:nvPr>
        </p:nvSpPr>
        <p:spPr/>
        <p:txBody>
          <a:bodyPr/>
          <a:lstStyle/>
          <a:p>
            <a:fld id="{37949326-3C7D-490F-8450-DCF29F9086DB}" type="slidenum">
              <a:rPr lang="nl-NL" smtClean="0"/>
              <a:pPr/>
              <a:t>‹nr.›</a:t>
            </a:fld>
            <a:endParaRPr lang="nl-NL"/>
          </a:p>
        </p:txBody>
      </p:sp>
      <p:sp>
        <p:nvSpPr>
          <p:cNvPr id="4" name="Tijdelijke aanduiding voor voettekst 3">
            <a:extLst>
              <a:ext uri="{FF2B5EF4-FFF2-40B4-BE49-F238E27FC236}">
                <a16:creationId xmlns:a16="http://schemas.microsoft.com/office/drawing/2014/main" id="{DADCA756-1BC5-42D2-8AB3-E876C4B25028}"/>
              </a:ext>
            </a:extLst>
          </p:cNvPr>
          <p:cNvSpPr>
            <a:spLocks noGrp="1"/>
          </p:cNvSpPr>
          <p:nvPr>
            <p:ph type="ftr" sz="quarter" idx="11"/>
          </p:nvPr>
        </p:nvSpPr>
        <p:spPr/>
        <p:txBody>
          <a:bodyPr/>
          <a:lstStyle>
            <a:lvl1pPr>
              <a:defRPr/>
            </a:lvl1pPr>
          </a:lstStyle>
          <a:p>
            <a:r>
              <a:rPr lang="nl-NL"/>
              <a:t>7 september 2018  |  Project Start Up – Wijkvernieuwing Selwerd</a:t>
            </a:r>
          </a:p>
        </p:txBody>
      </p:sp>
      <p:sp>
        <p:nvSpPr>
          <p:cNvPr id="11" name="Tijdelijke aanduiding voor tekst 9">
            <a:extLst>
              <a:ext uri="{FF2B5EF4-FFF2-40B4-BE49-F238E27FC236}">
                <a16:creationId xmlns:a16="http://schemas.microsoft.com/office/drawing/2014/main" id="{FD54F4DB-7AA4-4196-B294-8E61373D237E}"/>
              </a:ext>
            </a:extLst>
          </p:cNvPr>
          <p:cNvSpPr>
            <a:spLocks noGrp="1"/>
          </p:cNvSpPr>
          <p:nvPr>
            <p:ph type="body" sz="quarter" idx="13" hasCustomPrompt="1"/>
          </p:nvPr>
        </p:nvSpPr>
        <p:spPr>
          <a:xfrm>
            <a:off x="292100" y="0"/>
            <a:ext cx="2484000" cy="1949450"/>
          </a:xfrm>
          <a:solidFill>
            <a:schemeClr val="accent1"/>
          </a:solidFill>
        </p:spPr>
        <p:txBody>
          <a:bodyPr wrap="square" lIns="144000" tIns="180000" rIns="72000" bIns="1260000">
            <a:normAutofit/>
          </a:bodyPr>
          <a:lstStyle>
            <a:lvl1pPr marL="0" indent="0" algn="l">
              <a:lnSpc>
                <a:spcPct val="100000"/>
              </a:lnSpc>
              <a:buFont typeface="Arial" panose="020B0604020202020204" pitchFamily="34" charset="0"/>
              <a:buNone/>
              <a:defRPr sz="3100" b="1" cap="all" baseline="0">
                <a:solidFill>
                  <a:schemeClr val="tx1"/>
                </a:solidFill>
              </a:defRPr>
            </a:lvl1pPr>
          </a:lstStyle>
          <a:p>
            <a:pPr lvl="0"/>
            <a:r>
              <a:rPr lang="nl-NL"/>
              <a:t>titel</a:t>
            </a:r>
          </a:p>
        </p:txBody>
      </p:sp>
      <p:sp>
        <p:nvSpPr>
          <p:cNvPr id="14" name="Tijdelijke aanduiding voor tekst 9">
            <a:extLst>
              <a:ext uri="{FF2B5EF4-FFF2-40B4-BE49-F238E27FC236}">
                <a16:creationId xmlns:a16="http://schemas.microsoft.com/office/drawing/2014/main" id="{9C8388A4-CFD5-407F-A383-6C22DD59D4F8}"/>
              </a:ext>
            </a:extLst>
          </p:cNvPr>
          <p:cNvSpPr>
            <a:spLocks noGrp="1"/>
          </p:cNvSpPr>
          <p:nvPr>
            <p:ph type="body" sz="quarter" idx="14" hasCustomPrompt="1"/>
          </p:nvPr>
        </p:nvSpPr>
        <p:spPr>
          <a:xfrm>
            <a:off x="292100" y="671118"/>
            <a:ext cx="2484000" cy="1249121"/>
          </a:xfrm>
        </p:spPr>
        <p:txBody>
          <a:bodyPr lIns="144000" rIns="72000">
            <a:normAutofit/>
          </a:bodyPr>
          <a:lstStyle>
            <a:lvl1pPr marL="0" indent="0" algn="l">
              <a:lnSpc>
                <a:spcPct val="90000"/>
              </a:lnSpc>
              <a:buFont typeface="Arial" panose="020B0604020202020204" pitchFamily="34" charset="0"/>
              <a:buNone/>
              <a:defRPr sz="2800" b="0" cap="all" baseline="0">
                <a:solidFill>
                  <a:schemeClr val="bg1"/>
                </a:solidFill>
              </a:defRPr>
            </a:lvl1pPr>
          </a:lstStyle>
          <a:p>
            <a:pPr lvl="0"/>
            <a:r>
              <a:rPr lang="nl-NL" err="1"/>
              <a:t>TeKst</a:t>
            </a:r>
            <a:endParaRPr lang="nl-NL"/>
          </a:p>
        </p:txBody>
      </p:sp>
      <p:sp>
        <p:nvSpPr>
          <p:cNvPr id="3" name="Tijdelijke aanduiding voor tekst 2">
            <a:extLst>
              <a:ext uri="{FF2B5EF4-FFF2-40B4-BE49-F238E27FC236}">
                <a16:creationId xmlns:a16="http://schemas.microsoft.com/office/drawing/2014/main" id="{9E4778AE-BEC7-4BD3-8546-74A33FDB4A3D}"/>
              </a:ext>
            </a:extLst>
          </p:cNvPr>
          <p:cNvSpPr>
            <a:spLocks noGrp="1" noChangeAspect="1"/>
          </p:cNvSpPr>
          <p:nvPr>
            <p:ph type="body" sz="quarter" idx="15" hasCustomPrompt="1"/>
          </p:nvPr>
        </p:nvSpPr>
        <p:spPr>
          <a:xfrm>
            <a:off x="8516950" y="4714399"/>
            <a:ext cx="201600" cy="237600"/>
          </a:xfrm>
          <a:blipFill>
            <a:blip r:embed="rId5"/>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1520435626"/>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C7A2C37-9724-4ADA-AF81-CA22EBB2D293}"/>
              </a:ext>
            </a:extLst>
          </p:cNvPr>
          <p:cNvGraphicFramePr>
            <a:graphicFrameLocks noChangeAspect="1"/>
          </p:cNvGraphicFramePr>
          <p:nvPr userDrawn="1">
            <p:custDataLst>
              <p:tags r:id="rId1"/>
            </p:custDataLst>
            <p:extLst>
              <p:ext uri="{D42A27DB-BD31-4B8C-83A1-F6EECF244321}">
                <p14:modId xmlns:p14="http://schemas.microsoft.com/office/powerpoint/2010/main" val="108509909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38" imgH="337" progId="TCLayout.ActiveDocument.1">
                  <p:embed/>
                </p:oleObj>
              </mc:Choice>
              <mc:Fallback>
                <p:oleObj name="think-cell Slide" r:id="rId3" imgW="338" imgH="337" progId="TCLayout.ActiveDocument.1">
                  <p:embed/>
                  <p:pic>
                    <p:nvPicPr>
                      <p:cNvPr id="4" name="Object 3" hidden="1">
                        <a:extLst>
                          <a:ext uri="{FF2B5EF4-FFF2-40B4-BE49-F238E27FC236}">
                            <a16:creationId xmlns:a16="http://schemas.microsoft.com/office/drawing/2014/main" id="{8C7A2C37-9724-4ADA-AF81-CA22EBB2D293}"/>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Footer Placeholder 4"/>
          <p:cNvSpPr>
            <a:spLocks noGrp="1"/>
          </p:cNvSpPr>
          <p:nvPr>
            <p:ph type="ftr" sz="quarter" idx="11"/>
          </p:nvPr>
        </p:nvSpPr>
        <p:spPr/>
        <p:txBody>
          <a:bodyPr/>
          <a:lstStyle>
            <a:lvl1pPr>
              <a:defRPr/>
            </a:lvl1pPr>
          </a:lstStyle>
          <a:p>
            <a:r>
              <a:rPr lang="nl-NL"/>
              <a:t>7 september 2018  |  Project Start Up – Wijkvernieuwing Selwerd</a:t>
            </a:r>
          </a:p>
        </p:txBody>
      </p:sp>
      <p:sp>
        <p:nvSpPr>
          <p:cNvPr id="6" name="Slide Number Placeholder 5"/>
          <p:cNvSpPr>
            <a:spLocks noGrp="1"/>
          </p:cNvSpPr>
          <p:nvPr>
            <p:ph type="sldNum" sz="quarter" idx="12"/>
          </p:nvPr>
        </p:nvSpPr>
        <p:spPr/>
        <p:txBody>
          <a:bodyPr/>
          <a:lstStyle/>
          <a:p>
            <a:fld id="{37949326-3C7D-490F-8450-DCF29F9086DB}" type="slidenum">
              <a:rPr lang="nl-NL" smtClean="0"/>
              <a:t>‹nr.›</a:t>
            </a:fld>
            <a:endParaRPr lang="nl-NL"/>
          </a:p>
        </p:txBody>
      </p:sp>
      <p:sp>
        <p:nvSpPr>
          <p:cNvPr id="9" name="Tijdelijke aanduiding voor tekst 8">
            <a:extLst>
              <a:ext uri="{FF2B5EF4-FFF2-40B4-BE49-F238E27FC236}">
                <a16:creationId xmlns:a16="http://schemas.microsoft.com/office/drawing/2014/main" id="{0DDF8E77-9934-40A0-BAB8-B5E829F23014}"/>
              </a:ext>
            </a:extLst>
          </p:cNvPr>
          <p:cNvSpPr>
            <a:spLocks noGrp="1"/>
          </p:cNvSpPr>
          <p:nvPr>
            <p:ph type="body" sz="quarter" idx="13" hasCustomPrompt="1"/>
          </p:nvPr>
        </p:nvSpPr>
        <p:spPr>
          <a:xfrm>
            <a:off x="431800" y="592138"/>
            <a:ext cx="8280400" cy="2587625"/>
          </a:xfrm>
        </p:spPr>
        <p:txBody>
          <a:bodyPr>
            <a:normAutofit/>
          </a:bodyPr>
          <a:lstStyle>
            <a:lvl1pPr marL="0" indent="0">
              <a:buFont typeface="Arial" panose="020B0604020202020204" pitchFamily="34" charset="0"/>
              <a:buNone/>
              <a:defRPr sz="5400" b="1" cap="all" baseline="0">
                <a:solidFill>
                  <a:schemeClr val="bg1"/>
                </a:solidFill>
              </a:defRPr>
            </a:lvl1pPr>
          </a:lstStyle>
          <a:p>
            <a:pPr lvl="0"/>
            <a:r>
              <a:rPr lang="nl-NL"/>
              <a:t>Quote</a:t>
            </a:r>
          </a:p>
        </p:txBody>
      </p:sp>
      <p:sp>
        <p:nvSpPr>
          <p:cNvPr id="11" name="Tijdelijke aanduiding voor tekst 8">
            <a:extLst>
              <a:ext uri="{FF2B5EF4-FFF2-40B4-BE49-F238E27FC236}">
                <a16:creationId xmlns:a16="http://schemas.microsoft.com/office/drawing/2014/main" id="{ED4B3B6B-2F8C-4009-8B0B-27987F61D485}"/>
              </a:ext>
            </a:extLst>
          </p:cNvPr>
          <p:cNvSpPr>
            <a:spLocks noGrp="1"/>
          </p:cNvSpPr>
          <p:nvPr>
            <p:ph type="body" sz="quarter" idx="14" hasCustomPrompt="1"/>
          </p:nvPr>
        </p:nvSpPr>
        <p:spPr>
          <a:xfrm>
            <a:off x="431800" y="3325828"/>
            <a:ext cx="8280400" cy="1082660"/>
          </a:xfrm>
        </p:spPr>
        <p:txBody>
          <a:bodyPr>
            <a:normAutofit/>
          </a:bodyPr>
          <a:lstStyle>
            <a:lvl1pPr marL="0" indent="0">
              <a:buFont typeface="Arial" panose="020B0604020202020204" pitchFamily="34" charset="0"/>
              <a:buNone/>
              <a:defRPr sz="3000" b="1" cap="all" baseline="0">
                <a:solidFill>
                  <a:schemeClr val="tx1"/>
                </a:solidFill>
              </a:defRPr>
            </a:lvl1pPr>
          </a:lstStyle>
          <a:p>
            <a:pPr lvl="0"/>
            <a:r>
              <a:rPr lang="nl-NL"/>
              <a:t>Quote</a:t>
            </a:r>
          </a:p>
        </p:txBody>
      </p:sp>
    </p:spTree>
    <p:extLst>
      <p:ext uri="{BB962C8B-B14F-4D97-AF65-F5344CB8AC3E}">
        <p14:creationId xmlns:p14="http://schemas.microsoft.com/office/powerpoint/2010/main" val="504127228"/>
      </p:ext>
    </p:extLst>
  </p:cSld>
  <p:clrMapOvr>
    <a:masterClrMapping/>
  </p:clrMapOvr>
  <p:extLst>
    <p:ext uri="{DCECCB84-F9BA-43D5-87BE-67443E8EF086}">
      <p15:sldGuideLst xmlns:p15="http://schemas.microsoft.com/office/powerpoint/2012/main">
        <p15:guide id="2" orient="horz" pos="2777" userDrawn="1">
          <p15:clr>
            <a:srgbClr val="FBAE40"/>
          </p15:clr>
        </p15:guide>
        <p15:guide id="3" orient="horz" pos="373" userDrawn="1">
          <p15:clr>
            <a:srgbClr val="FBAE40"/>
          </p15:clr>
        </p15:guide>
        <p15:guide id="4" orient="horz" pos="13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nl-NL"/>
              <a:t>titel</a:t>
            </a:r>
            <a:endParaRPr lang="en-US"/>
          </a:p>
        </p:txBody>
      </p:sp>
      <p:sp>
        <p:nvSpPr>
          <p:cNvPr id="4" name="Footer Placeholder 3"/>
          <p:cNvSpPr>
            <a:spLocks noGrp="1"/>
          </p:cNvSpPr>
          <p:nvPr>
            <p:ph type="ftr" sz="quarter" idx="11"/>
          </p:nvPr>
        </p:nvSpPr>
        <p:spPr/>
        <p:txBody>
          <a:bodyPr/>
          <a:lstStyle>
            <a:lvl1pPr>
              <a:defRPr/>
            </a:lvl1pPr>
          </a:lstStyle>
          <a:p>
            <a:r>
              <a:rPr lang="nl-NL"/>
              <a:t>7 september 2018  |  Project Start Up – Wijkvernieuwing Selwerd</a:t>
            </a:r>
          </a:p>
        </p:txBody>
      </p:sp>
      <p:sp>
        <p:nvSpPr>
          <p:cNvPr id="5" name="Slide Number Placeholder 4"/>
          <p:cNvSpPr>
            <a:spLocks noGrp="1"/>
          </p:cNvSpPr>
          <p:nvPr>
            <p:ph type="sldNum" sz="quarter" idx="12"/>
          </p:nvPr>
        </p:nvSpPr>
        <p:spPr/>
        <p:txBody>
          <a:bodyPr/>
          <a:lstStyle/>
          <a:p>
            <a:fld id="{37949326-3C7D-490F-8450-DCF29F9086DB}" type="slidenum">
              <a:rPr lang="nl-NL" smtClean="0"/>
              <a:t>‹nr.›</a:t>
            </a:fld>
            <a:endParaRPr lang="nl-NL"/>
          </a:p>
        </p:txBody>
      </p:sp>
    </p:spTree>
    <p:extLst>
      <p:ext uri="{BB962C8B-B14F-4D97-AF65-F5344CB8AC3E}">
        <p14:creationId xmlns:p14="http://schemas.microsoft.com/office/powerpoint/2010/main" val="2895180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fsluiting">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39E121A6-8703-4EEC-AB02-669482526F0E}"/>
              </a:ext>
            </a:extLst>
          </p:cNvPr>
          <p:cNvGraphicFramePr>
            <a:graphicFrameLocks noChangeAspect="1"/>
          </p:cNvGraphicFramePr>
          <p:nvPr userDrawn="1">
            <p:custDataLst>
              <p:tags r:id="rId1"/>
            </p:custDataLst>
            <p:extLst>
              <p:ext uri="{D42A27DB-BD31-4B8C-83A1-F6EECF244321}">
                <p14:modId xmlns:p14="http://schemas.microsoft.com/office/powerpoint/2010/main" val="173792417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38" imgH="337" progId="TCLayout.ActiveDocument.1">
                  <p:embed/>
                </p:oleObj>
              </mc:Choice>
              <mc:Fallback>
                <p:oleObj name="think-cell Slide" r:id="rId3" imgW="338" imgH="337" progId="TCLayout.ActiveDocument.1">
                  <p:embed/>
                  <p:pic>
                    <p:nvPicPr>
                      <p:cNvPr id="12" name="Object 11" hidden="1">
                        <a:extLst>
                          <a:ext uri="{FF2B5EF4-FFF2-40B4-BE49-F238E27FC236}">
                            <a16:creationId xmlns:a16="http://schemas.microsoft.com/office/drawing/2014/main" id="{39E121A6-8703-4EEC-AB02-669482526F0E}"/>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Footer Placeholder 2"/>
          <p:cNvSpPr>
            <a:spLocks noGrp="1"/>
          </p:cNvSpPr>
          <p:nvPr>
            <p:ph type="ftr" sz="quarter" idx="11"/>
          </p:nvPr>
        </p:nvSpPr>
        <p:spPr/>
        <p:txBody>
          <a:bodyPr/>
          <a:lstStyle>
            <a:lvl1pPr>
              <a:defRPr/>
            </a:lvl1pPr>
          </a:lstStyle>
          <a:p>
            <a:r>
              <a:rPr lang="nl-NL"/>
              <a:t>7 september 2018  |  Project Start Up – Wijkvernieuwing Selwerd</a:t>
            </a:r>
          </a:p>
        </p:txBody>
      </p:sp>
      <p:sp>
        <p:nvSpPr>
          <p:cNvPr id="4" name="Slide Number Placeholder 3"/>
          <p:cNvSpPr>
            <a:spLocks noGrp="1"/>
          </p:cNvSpPr>
          <p:nvPr>
            <p:ph type="sldNum" sz="quarter" idx="12"/>
          </p:nvPr>
        </p:nvSpPr>
        <p:spPr/>
        <p:txBody>
          <a:bodyPr/>
          <a:lstStyle/>
          <a:p>
            <a:fld id="{37949326-3C7D-490F-8450-DCF29F9086DB}" type="slidenum">
              <a:rPr lang="nl-NL" smtClean="0"/>
              <a:t>‹nr.›</a:t>
            </a:fld>
            <a:endParaRPr lang="nl-NL"/>
          </a:p>
        </p:txBody>
      </p:sp>
      <p:sp>
        <p:nvSpPr>
          <p:cNvPr id="6" name="Rechthoek 5">
            <a:extLst>
              <a:ext uri="{FF2B5EF4-FFF2-40B4-BE49-F238E27FC236}">
                <a16:creationId xmlns:a16="http://schemas.microsoft.com/office/drawing/2014/main" id="{043961FC-04D4-4FA3-A440-33D2CBCC3B9D}"/>
              </a:ext>
            </a:extLst>
          </p:cNvPr>
          <p:cNvSpPr/>
          <p:nvPr userDrawn="1"/>
        </p:nvSpPr>
        <p:spPr>
          <a:xfrm>
            <a:off x="5996198" y="0"/>
            <a:ext cx="3147802"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a:extLst>
              <a:ext uri="{FF2B5EF4-FFF2-40B4-BE49-F238E27FC236}">
                <a16:creationId xmlns:a16="http://schemas.microsoft.com/office/drawing/2014/main" id="{3EE5DFCA-25BF-4214-BC58-38A49A0A9130}"/>
              </a:ext>
            </a:extLst>
          </p:cNvPr>
          <p:cNvPicPr>
            <a:picLocks noChangeAspect="1"/>
          </p:cNvPicPr>
          <p:nvPr userDrawn="1"/>
        </p:nvPicPr>
        <p:blipFill>
          <a:blip r:embed="rId5"/>
          <a:stretch>
            <a:fillRect/>
          </a:stretch>
        </p:blipFill>
        <p:spPr>
          <a:xfrm>
            <a:off x="7340378" y="2137968"/>
            <a:ext cx="455836" cy="870386"/>
          </a:xfrm>
          <a:prstGeom prst="rect">
            <a:avLst/>
          </a:prstGeom>
        </p:spPr>
      </p:pic>
      <p:sp>
        <p:nvSpPr>
          <p:cNvPr id="11" name="Tijdelijke aanduiding voor tekst 10">
            <a:extLst>
              <a:ext uri="{FF2B5EF4-FFF2-40B4-BE49-F238E27FC236}">
                <a16:creationId xmlns:a16="http://schemas.microsoft.com/office/drawing/2014/main" id="{4F3D4AD7-2F1F-45EF-B235-86DBED408F7A}"/>
              </a:ext>
            </a:extLst>
          </p:cNvPr>
          <p:cNvSpPr>
            <a:spLocks noGrp="1"/>
          </p:cNvSpPr>
          <p:nvPr>
            <p:ph type="body" sz="quarter" idx="13"/>
          </p:nvPr>
        </p:nvSpPr>
        <p:spPr>
          <a:xfrm>
            <a:off x="431800" y="376238"/>
            <a:ext cx="5181600" cy="3090862"/>
          </a:xfrm>
        </p:spPr>
        <p:txBody>
          <a:bodyPr>
            <a:noAutofit/>
          </a:bodyPr>
          <a:lstStyle>
            <a:lvl1pPr marL="0" indent="0">
              <a:lnSpc>
                <a:spcPct val="100000"/>
              </a:lnSpc>
              <a:buNone/>
              <a:defRPr sz="1000"/>
            </a:lvl1pPr>
            <a:lvl2pPr marL="182563" indent="-176213">
              <a:lnSpc>
                <a:spcPct val="100000"/>
              </a:lnSpc>
              <a:defRPr sz="1000"/>
            </a:lvl2pPr>
            <a:lvl3pPr marL="358775" indent="-182563">
              <a:lnSpc>
                <a:spcPct val="100000"/>
              </a:lnSpc>
              <a:defRPr sz="1000"/>
            </a:lvl3pPr>
            <a:lvl4pPr marL="541338" indent="-174625">
              <a:lnSpc>
                <a:spcPct val="100000"/>
              </a:lnSpc>
              <a:defRPr sz="1000"/>
            </a:lvl4pPr>
            <a:lvl5pPr marL="715963" indent="-182563">
              <a:lnSpc>
                <a:spcPct val="100000"/>
              </a:lnSpc>
              <a:defRPr sz="1000"/>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14" name="Tijdelijke aanduiding voor tekst 10">
            <a:extLst>
              <a:ext uri="{FF2B5EF4-FFF2-40B4-BE49-F238E27FC236}">
                <a16:creationId xmlns:a16="http://schemas.microsoft.com/office/drawing/2014/main" id="{9332D2E0-BAE3-45BE-A2BC-C56BFE575564}"/>
              </a:ext>
            </a:extLst>
          </p:cNvPr>
          <p:cNvSpPr>
            <a:spLocks noGrp="1"/>
          </p:cNvSpPr>
          <p:nvPr>
            <p:ph type="body" sz="quarter" idx="14"/>
          </p:nvPr>
        </p:nvSpPr>
        <p:spPr>
          <a:xfrm>
            <a:off x="431800" y="3564732"/>
            <a:ext cx="5181600" cy="978694"/>
          </a:xfrm>
        </p:spPr>
        <p:txBody>
          <a:bodyPr>
            <a:noAutofit/>
          </a:bodyPr>
          <a:lstStyle>
            <a:lvl1pPr marL="0" indent="0">
              <a:lnSpc>
                <a:spcPct val="100000"/>
              </a:lnSpc>
              <a:buNone/>
              <a:defRPr sz="1000"/>
            </a:lvl1pPr>
            <a:lvl2pPr marL="182563" indent="-176213">
              <a:lnSpc>
                <a:spcPct val="100000"/>
              </a:lnSpc>
              <a:defRPr sz="1000"/>
            </a:lvl2pPr>
            <a:lvl3pPr marL="358775" indent="-182563">
              <a:lnSpc>
                <a:spcPct val="100000"/>
              </a:lnSpc>
              <a:defRPr sz="1000"/>
            </a:lvl3pPr>
            <a:lvl4pPr marL="541338" indent="-174625">
              <a:lnSpc>
                <a:spcPct val="100000"/>
              </a:lnSpc>
              <a:defRPr sz="1000"/>
            </a:lvl4pPr>
            <a:lvl5pPr marL="715963" indent="-182563">
              <a:lnSpc>
                <a:spcPct val="100000"/>
              </a:lnSpc>
              <a:defRPr sz="1000"/>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764783942"/>
      </p:ext>
    </p:extLst>
  </p:cSld>
  <p:clrMapOvr>
    <a:masterClrMapping/>
  </p:clrMapOvr>
  <p:extLst>
    <p:ext uri="{DCECCB84-F9BA-43D5-87BE-67443E8EF086}">
      <p15:sldGuideLst xmlns:p15="http://schemas.microsoft.com/office/powerpoint/2012/main">
        <p15:guide id="1" orient="horz" pos="237" userDrawn="1">
          <p15:clr>
            <a:srgbClr val="FBAE40"/>
          </p15:clr>
        </p15:guide>
        <p15:guide id="2" orient="horz" pos="289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41694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1_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idx="1"/>
          </p:nvPr>
        </p:nvSpPr>
        <p:spPr>
          <a:xfrm>
            <a:off x="457200" y="1200154"/>
            <a:ext cx="8229600" cy="3153797"/>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140B5247-2AF1-43C1-A070-4842E0E5F051}" type="datetime1">
              <a:rPr lang="nl-NL" smtClean="0"/>
              <a:t>19-6-2024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BA45B65-827B-4C1A-B101-96C1379FF52E}" type="slidenum">
              <a:rPr lang="nl-NL" smtClean="0"/>
              <a:t>‹nr.›</a:t>
            </a:fld>
            <a:endParaRPr lang="nl-NL"/>
          </a:p>
        </p:txBody>
      </p:sp>
      <p:pic>
        <p:nvPicPr>
          <p:cNvPr id="7" name="Afbeelding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4458469"/>
            <a:ext cx="9144000" cy="705569"/>
          </a:xfrm>
          <a:prstGeom prst="rect">
            <a:avLst/>
          </a:prstGeom>
        </p:spPr>
      </p:pic>
      <p:pic>
        <p:nvPicPr>
          <p:cNvPr id="8" name="Picture 2" descr="Afbeeldingsresultaat voor logo gemeente groningen"/>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232705" y="4612023"/>
            <a:ext cx="886597" cy="460309"/>
          </a:xfrm>
          <a:prstGeom prst="rect">
            <a:avLst/>
          </a:prstGeom>
          <a:noFill/>
          <a:extLst>
            <a:ext uri="{909E8E84-426E-40DD-AFC4-6F175D3DCCD1}">
              <a14:hiddenFill xmlns:a14="http://schemas.microsoft.com/office/drawing/2010/main">
                <a:solidFill>
                  <a:srgbClr val="FFFFFF"/>
                </a:solidFill>
              </a14:hiddenFill>
            </a:ext>
          </a:extLst>
        </p:spPr>
      </p:pic>
      <p:cxnSp>
        <p:nvCxnSpPr>
          <p:cNvPr id="9" name="Rechte verbindingslijn 8"/>
          <p:cNvCxnSpPr/>
          <p:nvPr userDrawn="1"/>
        </p:nvCxnSpPr>
        <p:spPr>
          <a:xfrm>
            <a:off x="996351" y="4686411"/>
            <a:ext cx="8147649" cy="6470"/>
          </a:xfrm>
          <a:prstGeom prst="line">
            <a:avLst/>
          </a:prstGeom>
          <a:ln w="38100">
            <a:solidFill>
              <a:srgbClr val="E7000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1322569"/>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
        <p:cNvGrpSpPr/>
        <p:nvPr/>
      </p:nvGrpSpPr>
      <p:grpSpPr>
        <a:xfrm>
          <a:off x="0" y="0"/>
          <a:ext cx="0" cy="0"/>
          <a:chOff x="0" y="0"/>
          <a:chExt cx="0" cy="0"/>
        </a:xfrm>
      </p:grpSpPr>
      <p:sp>
        <p:nvSpPr>
          <p:cNvPr id="12" name="Google Shape;12;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 name="Google Shape;13;p2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189" lvl="0" indent="-342892" algn="l">
              <a:lnSpc>
                <a:spcPct val="115000"/>
              </a:lnSpc>
              <a:spcBef>
                <a:spcPts val="0"/>
              </a:spcBef>
              <a:spcAft>
                <a:spcPts val="0"/>
              </a:spcAft>
              <a:buSzPts val="1800"/>
              <a:buChar char="●"/>
              <a:defRPr/>
            </a:lvl1pPr>
            <a:lvl2pPr marL="914378" lvl="1" indent="-317492" algn="l">
              <a:lnSpc>
                <a:spcPct val="115000"/>
              </a:lnSpc>
              <a:spcBef>
                <a:spcPts val="1600"/>
              </a:spcBef>
              <a:spcAft>
                <a:spcPts val="0"/>
              </a:spcAft>
              <a:buSzPts val="1400"/>
              <a:buChar char="○"/>
              <a:defRPr/>
            </a:lvl2pPr>
            <a:lvl3pPr marL="1371566" lvl="2" indent="-317492" algn="l">
              <a:lnSpc>
                <a:spcPct val="115000"/>
              </a:lnSpc>
              <a:spcBef>
                <a:spcPts val="1600"/>
              </a:spcBef>
              <a:spcAft>
                <a:spcPts val="0"/>
              </a:spcAft>
              <a:buSzPts val="1400"/>
              <a:buChar char="■"/>
              <a:defRPr/>
            </a:lvl3pPr>
            <a:lvl4pPr marL="1828754" lvl="3" indent="-317492" algn="l">
              <a:lnSpc>
                <a:spcPct val="115000"/>
              </a:lnSpc>
              <a:spcBef>
                <a:spcPts val="1600"/>
              </a:spcBef>
              <a:spcAft>
                <a:spcPts val="0"/>
              </a:spcAft>
              <a:buSzPts val="1400"/>
              <a:buChar char="●"/>
              <a:defRPr/>
            </a:lvl4pPr>
            <a:lvl5pPr marL="2285943" lvl="4" indent="-317492" algn="l">
              <a:lnSpc>
                <a:spcPct val="115000"/>
              </a:lnSpc>
              <a:spcBef>
                <a:spcPts val="1600"/>
              </a:spcBef>
              <a:spcAft>
                <a:spcPts val="0"/>
              </a:spcAft>
              <a:buSzPts val="1400"/>
              <a:buChar char="○"/>
              <a:defRPr/>
            </a:lvl5pPr>
            <a:lvl6pPr marL="2743132" lvl="5" indent="-317492" algn="l">
              <a:lnSpc>
                <a:spcPct val="115000"/>
              </a:lnSpc>
              <a:spcBef>
                <a:spcPts val="1600"/>
              </a:spcBef>
              <a:spcAft>
                <a:spcPts val="0"/>
              </a:spcAft>
              <a:buSzPts val="1400"/>
              <a:buChar char="■"/>
              <a:defRPr/>
            </a:lvl6pPr>
            <a:lvl7pPr marL="3200320" lvl="6" indent="-317492" algn="l">
              <a:lnSpc>
                <a:spcPct val="115000"/>
              </a:lnSpc>
              <a:spcBef>
                <a:spcPts val="1600"/>
              </a:spcBef>
              <a:spcAft>
                <a:spcPts val="0"/>
              </a:spcAft>
              <a:buSzPts val="1400"/>
              <a:buChar char="●"/>
              <a:defRPr/>
            </a:lvl7pPr>
            <a:lvl8pPr marL="3657509" lvl="7" indent="-317492" algn="l">
              <a:lnSpc>
                <a:spcPct val="115000"/>
              </a:lnSpc>
              <a:spcBef>
                <a:spcPts val="1600"/>
              </a:spcBef>
              <a:spcAft>
                <a:spcPts val="0"/>
              </a:spcAft>
              <a:buSzPts val="1400"/>
              <a:buChar char="○"/>
              <a:defRPr/>
            </a:lvl8pPr>
            <a:lvl9pPr marL="4114697" lvl="8" indent="-317492" algn="l">
              <a:lnSpc>
                <a:spcPct val="115000"/>
              </a:lnSpc>
              <a:spcBef>
                <a:spcPts val="1600"/>
              </a:spcBef>
              <a:spcAft>
                <a:spcPts val="1600"/>
              </a:spcAft>
              <a:buSzPts val="1400"/>
              <a:buChar char="■"/>
              <a:defRPr/>
            </a:lvl9pPr>
          </a:lstStyle>
          <a:p>
            <a:endParaRPr/>
          </a:p>
        </p:txBody>
      </p:sp>
      <p:sp>
        <p:nvSpPr>
          <p:cNvPr id="14" name="Google Shape;14;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nl-NL" smtClean="0"/>
              <a:pPr/>
              <a:t>‹nr.›</a:t>
            </a:fld>
            <a:endParaRPr lang="nl-NL"/>
          </a:p>
        </p:txBody>
      </p:sp>
    </p:spTree>
    <p:extLst>
      <p:ext uri="{BB962C8B-B14F-4D97-AF65-F5344CB8AC3E}">
        <p14:creationId xmlns:p14="http://schemas.microsoft.com/office/powerpoint/2010/main" val="23094984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sz="half" idx="1"/>
          </p:nvPr>
        </p:nvSpPr>
        <p:spPr>
          <a:xfrm>
            <a:off x="457201" y="1200156"/>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199" y="1200156"/>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BA45B65-827B-4C1A-B101-96C1379FF52E}" type="slidenum">
              <a:rPr lang="nl-NL" smtClean="0"/>
              <a:t>‹nr.›</a:t>
            </a:fld>
            <a:endParaRPr lang="nl-NL"/>
          </a:p>
        </p:txBody>
      </p:sp>
    </p:spTree>
    <p:extLst>
      <p:ext uri="{BB962C8B-B14F-4D97-AF65-F5344CB8AC3E}">
        <p14:creationId xmlns:p14="http://schemas.microsoft.com/office/powerpoint/2010/main" val="2636195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dia 2">
    <p:bg>
      <p:bgPr>
        <a:solidFill>
          <a:srgbClr val="474A53"/>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2AC112D0-A16D-4918-88F7-8ADE63CDCC79}"/>
              </a:ext>
            </a:extLst>
          </p:cNvPr>
          <p:cNvGraphicFramePr>
            <a:graphicFrameLocks noChangeAspect="1"/>
          </p:cNvGraphicFramePr>
          <p:nvPr userDrawn="1">
            <p:custDataLst>
              <p:tags r:id="rId1"/>
            </p:custDataLst>
            <p:extLst>
              <p:ext uri="{D42A27DB-BD31-4B8C-83A1-F6EECF244321}">
                <p14:modId xmlns:p14="http://schemas.microsoft.com/office/powerpoint/2010/main" val="125141198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38" imgH="337" progId="TCLayout.ActiveDocument.1">
                  <p:embed/>
                </p:oleObj>
              </mc:Choice>
              <mc:Fallback>
                <p:oleObj name="think-cell Slide" r:id="rId3" imgW="338" imgH="337" progId="TCLayout.ActiveDocument.1">
                  <p:embed/>
                  <p:pic>
                    <p:nvPicPr>
                      <p:cNvPr id="7" name="Object 6" hidden="1">
                        <a:extLst>
                          <a:ext uri="{FF2B5EF4-FFF2-40B4-BE49-F238E27FC236}">
                            <a16:creationId xmlns:a16="http://schemas.microsoft.com/office/drawing/2014/main" id="{2AC112D0-A16D-4918-88F7-8ADE63CDCC79}"/>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431799" y="384131"/>
            <a:ext cx="7596000" cy="609398"/>
          </a:xfrm>
        </p:spPr>
        <p:txBody>
          <a:bodyPr anchor="t" anchorCtr="0">
            <a:normAutofit/>
          </a:bodyPr>
          <a:lstStyle>
            <a:lvl1pPr algn="l">
              <a:defRPr sz="4400" cap="none" baseline="0">
                <a:solidFill>
                  <a:schemeClr val="bg1"/>
                </a:solidFill>
              </a:defRPr>
            </a:lvl1pPr>
          </a:lstStyle>
          <a:p>
            <a:r>
              <a:rPr lang="nl-NL"/>
              <a:t>Presentatietitel</a:t>
            </a:r>
            <a:endParaRPr lang="en-US"/>
          </a:p>
        </p:txBody>
      </p:sp>
      <p:sp>
        <p:nvSpPr>
          <p:cNvPr id="3" name="Subtitle 2"/>
          <p:cNvSpPr>
            <a:spLocks noGrp="1"/>
          </p:cNvSpPr>
          <p:nvPr>
            <p:ph type="subTitle" idx="1" hasCustomPrompt="1"/>
          </p:nvPr>
        </p:nvSpPr>
        <p:spPr>
          <a:xfrm>
            <a:off x="431800" y="1131888"/>
            <a:ext cx="7596000" cy="304699"/>
          </a:xfrm>
        </p:spPr>
        <p:txBody>
          <a:bodyPr wrap="square">
            <a:normAutofit/>
          </a:bodyPr>
          <a:lstStyle>
            <a:lvl1pPr marL="0" indent="0" algn="l">
              <a:buNone/>
              <a:defRPr sz="1800" cap="all" baseline="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Subtitel</a:t>
            </a:r>
            <a:endParaRPr lang="en-US"/>
          </a:p>
        </p:txBody>
      </p:sp>
      <p:sp>
        <p:nvSpPr>
          <p:cNvPr id="12" name="Tijdelijke aanduiding voor afbeelding 11">
            <a:extLst>
              <a:ext uri="{FF2B5EF4-FFF2-40B4-BE49-F238E27FC236}">
                <a16:creationId xmlns:a16="http://schemas.microsoft.com/office/drawing/2014/main" id="{7A809C86-E6F9-4A2D-AC6F-D84E1932259D}"/>
              </a:ext>
            </a:extLst>
          </p:cNvPr>
          <p:cNvSpPr>
            <a:spLocks noGrp="1"/>
          </p:cNvSpPr>
          <p:nvPr>
            <p:ph type="pic" sz="quarter" idx="10" hasCustomPrompt="1"/>
          </p:nvPr>
        </p:nvSpPr>
        <p:spPr>
          <a:xfrm>
            <a:off x="431800" y="1563689"/>
            <a:ext cx="8280400" cy="3168650"/>
          </a:xfrm>
          <a:solidFill>
            <a:schemeClr val="bg1">
              <a:lumMod val="95000"/>
            </a:schemeClr>
          </a:solidFill>
          <a:ln>
            <a:noFill/>
          </a:ln>
        </p:spPr>
        <p:txBody>
          <a:bodyPr bIns="648000" anchor="ctr" anchorCtr="0">
            <a:noAutofit/>
          </a:bodyPr>
          <a:lstStyle>
            <a:lvl1pPr marL="0" indent="0" algn="ctr">
              <a:buFont typeface="Arial" panose="020B0604020202020204" pitchFamily="34" charset="0"/>
              <a:buNone/>
              <a:defRPr>
                <a:solidFill>
                  <a:schemeClr val="tx1"/>
                </a:solidFill>
              </a:defRPr>
            </a:lvl1pPr>
          </a:lstStyle>
          <a:p>
            <a:r>
              <a:rPr lang="nl-NL"/>
              <a:t>Klik op icoon om afbeelding in te voegen</a:t>
            </a:r>
          </a:p>
        </p:txBody>
      </p:sp>
      <p:sp>
        <p:nvSpPr>
          <p:cNvPr id="13" name="Tijdelijke aanduiding voor tekst 9">
            <a:extLst>
              <a:ext uri="{FF2B5EF4-FFF2-40B4-BE49-F238E27FC236}">
                <a16:creationId xmlns:a16="http://schemas.microsoft.com/office/drawing/2014/main" id="{C2B2B140-14AF-4DC5-92A2-7E5B878AC909}"/>
              </a:ext>
            </a:extLst>
          </p:cNvPr>
          <p:cNvSpPr>
            <a:spLocks noGrp="1"/>
          </p:cNvSpPr>
          <p:nvPr>
            <p:ph type="body" sz="quarter" idx="13" hasCustomPrompt="1"/>
          </p:nvPr>
        </p:nvSpPr>
        <p:spPr>
          <a:xfrm>
            <a:off x="431800" y="4817427"/>
            <a:ext cx="7560000" cy="160941"/>
          </a:xfrm>
        </p:spPr>
        <p:txBody>
          <a:bodyPr>
            <a:spAutoFit/>
          </a:bodyPr>
          <a:lstStyle>
            <a:lvl1pPr marL="0" indent="0">
              <a:buFont typeface="Arial" panose="020B0604020202020204" pitchFamily="34" charset="0"/>
              <a:buNone/>
              <a:defRPr sz="1050" cap="none" baseline="0">
                <a:solidFill>
                  <a:schemeClr val="bg1"/>
                </a:solidFill>
              </a:defRPr>
            </a:lvl1pPr>
          </a:lstStyle>
          <a:p>
            <a:pPr lvl="0"/>
            <a:r>
              <a:rPr lang="nl-NL"/>
              <a:t>7-09-2018  |</a:t>
            </a:r>
          </a:p>
        </p:txBody>
      </p:sp>
      <p:pic>
        <p:nvPicPr>
          <p:cNvPr id="15" name="Afbeelding 14">
            <a:extLst>
              <a:ext uri="{FF2B5EF4-FFF2-40B4-BE49-F238E27FC236}">
                <a16:creationId xmlns:a16="http://schemas.microsoft.com/office/drawing/2014/main" id="{BD86ACCA-A113-474A-BF4A-6285815D5A7D}"/>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8188448" y="413546"/>
            <a:ext cx="523752" cy="585787"/>
          </a:xfrm>
          <a:prstGeom prst="rect">
            <a:avLst/>
          </a:prstGeom>
        </p:spPr>
      </p:pic>
    </p:spTree>
    <p:extLst>
      <p:ext uri="{BB962C8B-B14F-4D97-AF65-F5344CB8AC3E}">
        <p14:creationId xmlns:p14="http://schemas.microsoft.com/office/powerpoint/2010/main" val="2556147663"/>
      </p:ext>
    </p:extLst>
  </p:cSld>
  <p:clrMapOvr>
    <a:masterClrMapping/>
  </p:clrMapOvr>
  <p:extLst>
    <p:ext uri="{DCECCB84-F9BA-43D5-87BE-67443E8EF086}">
      <p15:sldGuideLst xmlns:p15="http://schemas.microsoft.com/office/powerpoint/2012/main">
        <p15:guide id="1" orient="horz" pos="985" userDrawn="1">
          <p15:clr>
            <a:srgbClr val="FBAE40"/>
          </p15:clr>
        </p15:guide>
        <p15:guide id="2" orient="horz" pos="298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dia 3">
    <p:bg>
      <p:bgPr>
        <a:solidFill>
          <a:srgbClr val="474A53"/>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2AC112D0-A16D-4918-88F7-8ADE63CDCC79}"/>
              </a:ext>
            </a:extLst>
          </p:cNvPr>
          <p:cNvGraphicFramePr>
            <a:graphicFrameLocks noChangeAspect="1"/>
          </p:cNvGraphicFramePr>
          <p:nvPr userDrawn="1">
            <p:custDataLst>
              <p:tags r:id="rId1"/>
            </p:custDataLst>
            <p:extLst>
              <p:ext uri="{D42A27DB-BD31-4B8C-83A1-F6EECF244321}">
                <p14:modId xmlns:p14="http://schemas.microsoft.com/office/powerpoint/2010/main" val="416526154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38" imgH="337" progId="TCLayout.ActiveDocument.1">
                  <p:embed/>
                </p:oleObj>
              </mc:Choice>
              <mc:Fallback>
                <p:oleObj name="think-cell Slide" r:id="rId3" imgW="338" imgH="337" progId="TCLayout.ActiveDocument.1">
                  <p:embed/>
                  <p:pic>
                    <p:nvPicPr>
                      <p:cNvPr id="7" name="Object 6" hidden="1">
                        <a:extLst>
                          <a:ext uri="{FF2B5EF4-FFF2-40B4-BE49-F238E27FC236}">
                            <a16:creationId xmlns:a16="http://schemas.microsoft.com/office/drawing/2014/main" id="{2AC112D0-A16D-4918-88F7-8ADE63CDCC79}"/>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431799" y="343671"/>
            <a:ext cx="7596000" cy="830997"/>
          </a:xfrm>
        </p:spPr>
        <p:txBody>
          <a:bodyPr anchor="t" anchorCtr="0">
            <a:normAutofit/>
          </a:bodyPr>
          <a:lstStyle>
            <a:lvl1pPr algn="l">
              <a:defRPr sz="6000" cap="all" baseline="0">
                <a:solidFill>
                  <a:schemeClr val="bg1"/>
                </a:solidFill>
              </a:defRPr>
            </a:lvl1pPr>
          </a:lstStyle>
          <a:p>
            <a:r>
              <a:rPr lang="nl-NL"/>
              <a:t>Presentatietitel</a:t>
            </a:r>
            <a:endParaRPr lang="en-US"/>
          </a:p>
        </p:txBody>
      </p:sp>
      <p:sp>
        <p:nvSpPr>
          <p:cNvPr id="3" name="Subtitle 2"/>
          <p:cNvSpPr>
            <a:spLocks noGrp="1"/>
          </p:cNvSpPr>
          <p:nvPr>
            <p:ph type="subTitle" idx="1" hasCustomPrompt="1"/>
          </p:nvPr>
        </p:nvSpPr>
        <p:spPr>
          <a:xfrm>
            <a:off x="431800" y="1131888"/>
            <a:ext cx="7596000" cy="304699"/>
          </a:xfrm>
        </p:spPr>
        <p:txBody>
          <a:bodyPr wrap="square">
            <a:normAutofit/>
          </a:bodyPr>
          <a:lstStyle>
            <a:lvl1pPr marL="0" indent="0" algn="l">
              <a:buNone/>
              <a:defRPr sz="1800" cap="all" baseline="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Subtitel</a:t>
            </a:r>
            <a:endParaRPr lang="en-US"/>
          </a:p>
        </p:txBody>
      </p:sp>
      <p:sp>
        <p:nvSpPr>
          <p:cNvPr id="12" name="Tijdelijke aanduiding voor afbeelding 11">
            <a:extLst>
              <a:ext uri="{FF2B5EF4-FFF2-40B4-BE49-F238E27FC236}">
                <a16:creationId xmlns:a16="http://schemas.microsoft.com/office/drawing/2014/main" id="{7A809C86-E6F9-4A2D-AC6F-D84E1932259D}"/>
              </a:ext>
            </a:extLst>
          </p:cNvPr>
          <p:cNvSpPr>
            <a:spLocks noGrp="1"/>
          </p:cNvSpPr>
          <p:nvPr>
            <p:ph type="pic" sz="quarter" idx="10" hasCustomPrompt="1"/>
          </p:nvPr>
        </p:nvSpPr>
        <p:spPr>
          <a:xfrm>
            <a:off x="431800" y="1563689"/>
            <a:ext cx="8280400" cy="3168650"/>
          </a:xfrm>
          <a:solidFill>
            <a:schemeClr val="bg1">
              <a:lumMod val="95000"/>
            </a:schemeClr>
          </a:solidFill>
          <a:ln>
            <a:noFill/>
          </a:ln>
        </p:spPr>
        <p:txBody>
          <a:bodyPr bIns="648000" anchor="ctr" anchorCtr="0">
            <a:noAutofit/>
          </a:bodyPr>
          <a:lstStyle>
            <a:lvl1pPr marL="0" indent="0" algn="ctr">
              <a:buFont typeface="Arial" panose="020B0604020202020204" pitchFamily="34" charset="0"/>
              <a:buNone/>
              <a:defRPr>
                <a:solidFill>
                  <a:schemeClr val="tx1"/>
                </a:solidFill>
              </a:defRPr>
            </a:lvl1pPr>
          </a:lstStyle>
          <a:p>
            <a:r>
              <a:rPr lang="nl-NL"/>
              <a:t>Klik op icoon om afbeelding in te voegen</a:t>
            </a:r>
          </a:p>
        </p:txBody>
      </p:sp>
      <p:sp>
        <p:nvSpPr>
          <p:cNvPr id="13" name="Tijdelijke aanduiding voor tekst 9">
            <a:extLst>
              <a:ext uri="{FF2B5EF4-FFF2-40B4-BE49-F238E27FC236}">
                <a16:creationId xmlns:a16="http://schemas.microsoft.com/office/drawing/2014/main" id="{C2B2B140-14AF-4DC5-92A2-7E5B878AC909}"/>
              </a:ext>
            </a:extLst>
          </p:cNvPr>
          <p:cNvSpPr>
            <a:spLocks noGrp="1"/>
          </p:cNvSpPr>
          <p:nvPr>
            <p:ph type="body" sz="quarter" idx="13" hasCustomPrompt="1"/>
          </p:nvPr>
        </p:nvSpPr>
        <p:spPr>
          <a:xfrm>
            <a:off x="431800" y="4817427"/>
            <a:ext cx="7560000" cy="160941"/>
          </a:xfrm>
        </p:spPr>
        <p:txBody>
          <a:bodyPr>
            <a:spAutoFit/>
          </a:bodyPr>
          <a:lstStyle>
            <a:lvl1pPr marL="0" indent="0">
              <a:buFont typeface="Arial" panose="020B0604020202020204" pitchFamily="34" charset="0"/>
              <a:buNone/>
              <a:defRPr sz="1050" cap="none" baseline="0">
                <a:solidFill>
                  <a:schemeClr val="bg1"/>
                </a:solidFill>
              </a:defRPr>
            </a:lvl1pPr>
          </a:lstStyle>
          <a:p>
            <a:pPr lvl="0"/>
            <a:r>
              <a:rPr lang="nl-NL"/>
              <a:t>7-09-2018  |</a:t>
            </a:r>
          </a:p>
        </p:txBody>
      </p:sp>
      <p:pic>
        <p:nvPicPr>
          <p:cNvPr id="15" name="Afbeelding 14">
            <a:extLst>
              <a:ext uri="{FF2B5EF4-FFF2-40B4-BE49-F238E27FC236}">
                <a16:creationId xmlns:a16="http://schemas.microsoft.com/office/drawing/2014/main" id="{BD86ACCA-A113-474A-BF4A-6285815D5A7D}"/>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8188448" y="413546"/>
            <a:ext cx="523752" cy="585787"/>
          </a:xfrm>
          <a:prstGeom prst="rect">
            <a:avLst/>
          </a:prstGeom>
        </p:spPr>
      </p:pic>
    </p:spTree>
    <p:extLst>
      <p:ext uri="{BB962C8B-B14F-4D97-AF65-F5344CB8AC3E}">
        <p14:creationId xmlns:p14="http://schemas.microsoft.com/office/powerpoint/2010/main" val="2907178064"/>
      </p:ext>
    </p:extLst>
  </p:cSld>
  <p:clrMapOvr>
    <a:masterClrMapping/>
  </p:clrMapOvr>
  <p:extLst>
    <p:ext uri="{DCECCB84-F9BA-43D5-87BE-67443E8EF086}">
      <p15:sldGuideLst xmlns:p15="http://schemas.microsoft.com/office/powerpoint/2012/main">
        <p15:guide id="1" orient="horz" pos="985">
          <p15:clr>
            <a:srgbClr val="FBAE40"/>
          </p15:clr>
        </p15:guide>
        <p15:guide id="2" orient="horz" pos="298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nl-NL"/>
              <a:t>titel</a:t>
            </a:r>
            <a:endParaRPr lang="en-US"/>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Footer Placeholder 4"/>
          <p:cNvSpPr>
            <a:spLocks noGrp="1"/>
          </p:cNvSpPr>
          <p:nvPr>
            <p:ph type="ftr" sz="quarter" idx="11"/>
          </p:nvPr>
        </p:nvSpPr>
        <p:spPr/>
        <p:txBody>
          <a:bodyPr/>
          <a:lstStyle>
            <a:lvl1pPr>
              <a:defRPr/>
            </a:lvl1pPr>
          </a:lstStyle>
          <a:p>
            <a:r>
              <a:rPr lang="nl-NL"/>
              <a:t>11 oktober 2018  |  Vooruit met de wijk: Sunny Selwerd</a:t>
            </a:r>
          </a:p>
        </p:txBody>
      </p:sp>
      <p:sp>
        <p:nvSpPr>
          <p:cNvPr id="6" name="Slide Number Placeholder 5"/>
          <p:cNvSpPr>
            <a:spLocks noGrp="1"/>
          </p:cNvSpPr>
          <p:nvPr>
            <p:ph type="sldNum" sz="quarter" idx="12"/>
          </p:nvPr>
        </p:nvSpPr>
        <p:spPr/>
        <p:txBody>
          <a:bodyPr/>
          <a:lstStyle/>
          <a:p>
            <a:fld id="{37949326-3C7D-490F-8450-DCF29F9086DB}" type="slidenum">
              <a:rPr lang="nl-NL" smtClean="0"/>
              <a:t>‹nr.›</a:t>
            </a:fld>
            <a:endParaRPr lang="nl-NL"/>
          </a:p>
        </p:txBody>
      </p:sp>
      <p:sp>
        <p:nvSpPr>
          <p:cNvPr id="10" name="Tijdelijke aanduiding voor tekst 9">
            <a:extLst>
              <a:ext uri="{FF2B5EF4-FFF2-40B4-BE49-F238E27FC236}">
                <a16:creationId xmlns:a16="http://schemas.microsoft.com/office/drawing/2014/main" id="{A8F0228F-85A0-4171-9820-8B2C8AB4329F}"/>
              </a:ext>
            </a:extLst>
          </p:cNvPr>
          <p:cNvSpPr>
            <a:spLocks noGrp="1"/>
          </p:cNvSpPr>
          <p:nvPr>
            <p:ph type="body" sz="quarter" idx="13" hasCustomPrompt="1"/>
          </p:nvPr>
        </p:nvSpPr>
        <p:spPr>
          <a:xfrm>
            <a:off x="431800" y="682625"/>
            <a:ext cx="8280400" cy="249237"/>
          </a:xfrm>
        </p:spPr>
        <p:txBody>
          <a:bodyPr/>
          <a:lstStyle>
            <a:lvl1pPr marL="0" indent="0">
              <a:buFont typeface="Arial" panose="020B0604020202020204" pitchFamily="34" charset="0"/>
              <a:buNone/>
              <a:defRPr cap="all" baseline="0">
                <a:solidFill>
                  <a:schemeClr val="accent2"/>
                </a:solidFill>
              </a:defRPr>
            </a:lvl1pPr>
          </a:lstStyle>
          <a:p>
            <a:pPr lvl="0"/>
            <a:r>
              <a:rPr lang="nl-NL"/>
              <a:t>Ondertitel</a:t>
            </a:r>
          </a:p>
        </p:txBody>
      </p:sp>
    </p:spTree>
    <p:extLst>
      <p:ext uri="{BB962C8B-B14F-4D97-AF65-F5344CB8AC3E}">
        <p14:creationId xmlns:p14="http://schemas.microsoft.com/office/powerpoint/2010/main" val="2582141832"/>
      </p:ext>
    </p:extLst>
  </p:cSld>
  <p:clrMapOvr>
    <a:masterClrMapping/>
  </p:clrMapOvr>
  <p:extLst>
    <p:ext uri="{DCECCB84-F9BA-43D5-87BE-67443E8EF086}">
      <p15:sldGuideLst xmlns:p15="http://schemas.microsoft.com/office/powerpoint/2012/main">
        <p15:guide id="1" orient="horz" pos="713" userDrawn="1">
          <p15:clr>
            <a:srgbClr val="FBAE40"/>
          </p15:clr>
        </p15:guide>
        <p15:guide id="2" orient="horz" pos="2686" userDrawn="1">
          <p15:clr>
            <a:srgbClr val="FBAE40"/>
          </p15:clr>
        </p15:guide>
        <p15:guide id="3" orient="horz" pos="430" userDrawn="1">
          <p15:clr>
            <a:srgbClr val="FBAE40"/>
          </p15:clr>
        </p15:guide>
        <p15:guide id="4" orient="horz" pos="1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 en object - donker">
    <p:bg>
      <p:bgPr>
        <a:solidFill>
          <a:srgbClr val="474A5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nl-NL"/>
              <a:t>titel</a:t>
            </a:r>
            <a:endParaRPr lang="en-US"/>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nl-NL"/>
              <a:t>7 september 2018  |  Project Start Up – Wijkvernieuwing Selwerd</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37949326-3C7D-490F-8450-DCF29F9086DB}" type="slidenum">
              <a:rPr lang="nl-NL" smtClean="0"/>
              <a:pPr/>
              <a:t>‹nr.›</a:t>
            </a:fld>
            <a:endParaRPr lang="nl-NL"/>
          </a:p>
        </p:txBody>
      </p:sp>
      <p:sp>
        <p:nvSpPr>
          <p:cNvPr id="10" name="Tijdelijke aanduiding voor tekst 9">
            <a:extLst>
              <a:ext uri="{FF2B5EF4-FFF2-40B4-BE49-F238E27FC236}">
                <a16:creationId xmlns:a16="http://schemas.microsoft.com/office/drawing/2014/main" id="{A8F0228F-85A0-4171-9820-8B2C8AB4329F}"/>
              </a:ext>
            </a:extLst>
          </p:cNvPr>
          <p:cNvSpPr>
            <a:spLocks noGrp="1"/>
          </p:cNvSpPr>
          <p:nvPr>
            <p:ph type="body" sz="quarter" idx="13" hasCustomPrompt="1"/>
          </p:nvPr>
        </p:nvSpPr>
        <p:spPr>
          <a:xfrm>
            <a:off x="431800" y="682625"/>
            <a:ext cx="8280400" cy="249237"/>
          </a:xfrm>
        </p:spPr>
        <p:txBody>
          <a:bodyPr/>
          <a:lstStyle>
            <a:lvl1pPr marL="0" indent="0">
              <a:buFont typeface="Arial" panose="020B0604020202020204" pitchFamily="34" charset="0"/>
              <a:buNone/>
              <a:defRPr cap="all" baseline="0">
                <a:solidFill>
                  <a:schemeClr val="accent1"/>
                </a:solidFill>
              </a:defRPr>
            </a:lvl1pPr>
          </a:lstStyle>
          <a:p>
            <a:pPr lvl="0"/>
            <a:r>
              <a:rPr lang="nl-NL"/>
              <a:t>Ondertitel</a:t>
            </a:r>
          </a:p>
        </p:txBody>
      </p:sp>
      <p:pic>
        <p:nvPicPr>
          <p:cNvPr id="7" name="Afbeelding 6">
            <a:extLst>
              <a:ext uri="{FF2B5EF4-FFF2-40B4-BE49-F238E27FC236}">
                <a16:creationId xmlns:a16="http://schemas.microsoft.com/office/drawing/2014/main" id="{062F5829-33E8-4E68-8BC6-32172B2F8931}"/>
              </a:ext>
            </a:extLst>
          </p:cNvPr>
          <p:cNvPicPr/>
          <p:nvPr userDrawn="1"/>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l="22630" t="20821" r="22630" b="20821"/>
          <a:stretch/>
        </p:blipFill>
        <p:spPr bwMode="auto">
          <a:xfrm>
            <a:off x="8515350" y="4714399"/>
            <a:ext cx="203200" cy="23749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48603302"/>
      </p:ext>
    </p:extLst>
  </p:cSld>
  <p:clrMapOvr>
    <a:masterClrMapping/>
  </p:clrMapOvr>
  <p:extLst>
    <p:ext uri="{DCECCB84-F9BA-43D5-87BE-67443E8EF086}">
      <p15:sldGuideLst xmlns:p15="http://schemas.microsoft.com/office/powerpoint/2012/main">
        <p15:guide id="1" orient="horz" pos="713">
          <p15:clr>
            <a:srgbClr val="FBAE40"/>
          </p15:clr>
        </p15:guide>
        <p15:guide id="2" orient="horz" pos="2686">
          <p15:clr>
            <a:srgbClr val="FBAE40"/>
          </p15:clr>
        </p15:guide>
        <p15:guide id="3" orient="horz" pos="430">
          <p15:clr>
            <a:srgbClr val="FBAE40"/>
          </p15:clr>
        </p15:guide>
        <p15:guide id="4" orient="horz" pos="13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catie afbeeldin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2AC112D0-A16D-4918-88F7-8ADE63CDCC79}"/>
              </a:ext>
            </a:extLst>
          </p:cNvPr>
          <p:cNvGraphicFramePr>
            <a:graphicFrameLocks noChangeAspect="1"/>
          </p:cNvGraphicFramePr>
          <p:nvPr userDrawn="1">
            <p:custDataLst>
              <p:tags r:id="rId1"/>
            </p:custDataLst>
            <p:extLst>
              <p:ext uri="{D42A27DB-BD31-4B8C-83A1-F6EECF244321}">
                <p14:modId xmlns:p14="http://schemas.microsoft.com/office/powerpoint/2010/main" val="4840996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38" imgH="337" progId="TCLayout.ActiveDocument.1">
                  <p:embed/>
                </p:oleObj>
              </mc:Choice>
              <mc:Fallback>
                <p:oleObj name="think-cell Slide" r:id="rId3" imgW="338" imgH="337" progId="TCLayout.ActiveDocument.1">
                  <p:embed/>
                  <p:pic>
                    <p:nvPicPr>
                      <p:cNvPr id="7" name="Object 6" hidden="1">
                        <a:extLst>
                          <a:ext uri="{FF2B5EF4-FFF2-40B4-BE49-F238E27FC236}">
                            <a16:creationId xmlns:a16="http://schemas.microsoft.com/office/drawing/2014/main" id="{2AC112D0-A16D-4918-88F7-8ADE63CDCC79}"/>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2" name="Tijdelijke aanduiding voor afbeelding 11">
            <a:extLst>
              <a:ext uri="{FF2B5EF4-FFF2-40B4-BE49-F238E27FC236}">
                <a16:creationId xmlns:a16="http://schemas.microsoft.com/office/drawing/2014/main" id="{7A809C86-E6F9-4A2D-AC6F-D84E1932259D}"/>
              </a:ext>
            </a:extLst>
          </p:cNvPr>
          <p:cNvSpPr>
            <a:spLocks noGrp="1"/>
          </p:cNvSpPr>
          <p:nvPr>
            <p:ph type="pic" sz="quarter" idx="10" hasCustomPrompt="1"/>
          </p:nvPr>
        </p:nvSpPr>
        <p:spPr>
          <a:xfrm>
            <a:off x="431800" y="700088"/>
            <a:ext cx="8280400" cy="3563937"/>
          </a:xfrm>
          <a:solidFill>
            <a:schemeClr val="bg1">
              <a:lumMod val="95000"/>
            </a:schemeClr>
          </a:solidFill>
        </p:spPr>
        <p:txBody>
          <a:bodyPr bIns="648000" anchor="ctr" anchorCtr="0">
            <a:noAutofit/>
          </a:bodyPr>
          <a:lstStyle>
            <a:lvl1pPr marL="0" indent="0" algn="ctr">
              <a:buFont typeface="Arial" panose="020B0604020202020204" pitchFamily="34" charset="0"/>
              <a:buNone/>
              <a:defRPr/>
            </a:lvl1pPr>
          </a:lstStyle>
          <a:p>
            <a:r>
              <a:rPr lang="nl-NL"/>
              <a:t>Klik op icoon om afbeelding in te voegen</a:t>
            </a:r>
          </a:p>
        </p:txBody>
      </p:sp>
      <p:sp>
        <p:nvSpPr>
          <p:cNvPr id="5" name="Tijdelijke aanduiding voor dianummer 4">
            <a:extLst>
              <a:ext uri="{FF2B5EF4-FFF2-40B4-BE49-F238E27FC236}">
                <a16:creationId xmlns:a16="http://schemas.microsoft.com/office/drawing/2014/main" id="{5C6D0320-6C07-475D-BCD4-3F0903EA88A2}"/>
              </a:ext>
            </a:extLst>
          </p:cNvPr>
          <p:cNvSpPr>
            <a:spLocks noGrp="1"/>
          </p:cNvSpPr>
          <p:nvPr>
            <p:ph type="sldNum" sz="quarter" idx="12"/>
          </p:nvPr>
        </p:nvSpPr>
        <p:spPr/>
        <p:txBody>
          <a:bodyPr/>
          <a:lstStyle/>
          <a:p>
            <a:fld id="{37949326-3C7D-490F-8450-DCF29F9086DB}" type="slidenum">
              <a:rPr lang="nl-NL" smtClean="0"/>
              <a:pPr/>
              <a:t>‹nr.›</a:t>
            </a:fld>
            <a:endParaRPr lang="nl-NL"/>
          </a:p>
        </p:txBody>
      </p:sp>
      <p:sp>
        <p:nvSpPr>
          <p:cNvPr id="4" name="Tijdelijke aanduiding voor voettekst 3">
            <a:extLst>
              <a:ext uri="{FF2B5EF4-FFF2-40B4-BE49-F238E27FC236}">
                <a16:creationId xmlns:a16="http://schemas.microsoft.com/office/drawing/2014/main" id="{DADCA756-1BC5-42D2-8AB3-E876C4B25028}"/>
              </a:ext>
            </a:extLst>
          </p:cNvPr>
          <p:cNvSpPr>
            <a:spLocks noGrp="1"/>
          </p:cNvSpPr>
          <p:nvPr>
            <p:ph type="ftr" sz="quarter" idx="11"/>
          </p:nvPr>
        </p:nvSpPr>
        <p:spPr/>
        <p:txBody>
          <a:bodyPr/>
          <a:lstStyle>
            <a:lvl1pPr>
              <a:defRPr/>
            </a:lvl1pPr>
          </a:lstStyle>
          <a:p>
            <a:r>
              <a:rPr lang="nl-NL"/>
              <a:t>11 oktober 2018  |  Vooruit met de wijk: Sunny Selwerd</a:t>
            </a:r>
          </a:p>
        </p:txBody>
      </p:sp>
      <p:sp>
        <p:nvSpPr>
          <p:cNvPr id="2" name="Titel 1">
            <a:extLst>
              <a:ext uri="{FF2B5EF4-FFF2-40B4-BE49-F238E27FC236}">
                <a16:creationId xmlns:a16="http://schemas.microsoft.com/office/drawing/2014/main" id="{D33A96FF-83AF-43AF-9A3F-2A7A492D1577}"/>
              </a:ext>
            </a:extLst>
          </p:cNvPr>
          <p:cNvSpPr>
            <a:spLocks noGrp="1"/>
          </p:cNvSpPr>
          <p:nvPr>
            <p:ph type="title" hasCustomPrompt="1"/>
          </p:nvPr>
        </p:nvSpPr>
        <p:spPr/>
        <p:txBody>
          <a:bodyPr/>
          <a:lstStyle>
            <a:lvl1pPr>
              <a:defRPr/>
            </a:lvl1pPr>
          </a:lstStyle>
          <a:p>
            <a:r>
              <a:rPr lang="nl-NL"/>
              <a:t>titel</a:t>
            </a:r>
          </a:p>
        </p:txBody>
      </p:sp>
      <p:sp>
        <p:nvSpPr>
          <p:cNvPr id="13" name="Tijdelijke aanduiding voor tekst 9">
            <a:extLst>
              <a:ext uri="{FF2B5EF4-FFF2-40B4-BE49-F238E27FC236}">
                <a16:creationId xmlns:a16="http://schemas.microsoft.com/office/drawing/2014/main" id="{D1054665-C933-4FF0-AC5B-CEDEC089A84D}"/>
              </a:ext>
            </a:extLst>
          </p:cNvPr>
          <p:cNvSpPr>
            <a:spLocks noGrp="1"/>
          </p:cNvSpPr>
          <p:nvPr>
            <p:ph type="body" sz="quarter" idx="14" hasCustomPrompt="1"/>
          </p:nvPr>
        </p:nvSpPr>
        <p:spPr>
          <a:xfrm>
            <a:off x="431800" y="4384499"/>
            <a:ext cx="8280400" cy="253916"/>
          </a:xfrm>
        </p:spPr>
        <p:txBody>
          <a:bodyPr>
            <a:normAutofit/>
          </a:bodyPr>
          <a:lstStyle>
            <a:lvl1pPr marL="0" indent="0" algn="l">
              <a:buFont typeface="Arial" panose="020B0604020202020204" pitchFamily="34" charset="0"/>
              <a:buNone/>
              <a:defRPr sz="1500" cap="all" baseline="0">
                <a:solidFill>
                  <a:schemeClr val="tx1"/>
                </a:solidFill>
              </a:defRPr>
            </a:lvl1pPr>
          </a:lstStyle>
          <a:p>
            <a:pPr lvl="0"/>
            <a:r>
              <a:rPr lang="nl-NL"/>
              <a:t>Omschrijving</a:t>
            </a:r>
          </a:p>
        </p:txBody>
      </p:sp>
    </p:spTree>
    <p:extLst>
      <p:ext uri="{BB962C8B-B14F-4D97-AF65-F5344CB8AC3E}">
        <p14:creationId xmlns:p14="http://schemas.microsoft.com/office/powerpoint/2010/main" val="2553099948"/>
      </p:ext>
    </p:extLst>
  </p:cSld>
  <p:clrMapOvr>
    <a:masterClrMapping/>
  </p:clrMapOvr>
  <p:extLst>
    <p:ext uri="{DCECCB84-F9BA-43D5-87BE-67443E8EF086}">
      <p15:sldGuideLst xmlns:p15="http://schemas.microsoft.com/office/powerpoint/2012/main">
        <p15:guide id="1" orient="horz" pos="441" userDrawn="1">
          <p15:clr>
            <a:srgbClr val="FBAE40"/>
          </p15:clr>
        </p15:guide>
        <p15:guide id="2" orient="horz" pos="268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catie afbeelding en plattegrond 1">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2AC112D0-A16D-4918-88F7-8ADE63CDCC79}"/>
              </a:ext>
            </a:extLst>
          </p:cNvPr>
          <p:cNvGraphicFramePr>
            <a:graphicFrameLocks noChangeAspect="1"/>
          </p:cNvGraphicFramePr>
          <p:nvPr userDrawn="1">
            <p:custDataLst>
              <p:tags r:id="rId1"/>
            </p:custDataLst>
            <p:extLst>
              <p:ext uri="{D42A27DB-BD31-4B8C-83A1-F6EECF244321}">
                <p14:modId xmlns:p14="http://schemas.microsoft.com/office/powerpoint/2010/main" val="170733308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38" imgH="337" progId="TCLayout.ActiveDocument.1">
                  <p:embed/>
                </p:oleObj>
              </mc:Choice>
              <mc:Fallback>
                <p:oleObj name="think-cell Slide" r:id="rId3" imgW="338" imgH="337" progId="TCLayout.ActiveDocument.1">
                  <p:embed/>
                  <p:pic>
                    <p:nvPicPr>
                      <p:cNvPr id="7" name="Object 6" hidden="1">
                        <a:extLst>
                          <a:ext uri="{FF2B5EF4-FFF2-40B4-BE49-F238E27FC236}">
                            <a16:creationId xmlns:a16="http://schemas.microsoft.com/office/drawing/2014/main" id="{2AC112D0-A16D-4918-88F7-8ADE63CDCC79}"/>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2" name="Tijdelijke aanduiding voor afbeelding 11">
            <a:extLst>
              <a:ext uri="{FF2B5EF4-FFF2-40B4-BE49-F238E27FC236}">
                <a16:creationId xmlns:a16="http://schemas.microsoft.com/office/drawing/2014/main" id="{7A809C86-E6F9-4A2D-AC6F-D84E1932259D}"/>
              </a:ext>
            </a:extLst>
          </p:cNvPr>
          <p:cNvSpPr>
            <a:spLocks noGrp="1"/>
          </p:cNvSpPr>
          <p:nvPr>
            <p:ph type="pic" sz="quarter" idx="10" hasCustomPrompt="1"/>
          </p:nvPr>
        </p:nvSpPr>
        <p:spPr>
          <a:xfrm>
            <a:off x="431800" y="1131888"/>
            <a:ext cx="5400000" cy="3132137"/>
          </a:xfrm>
          <a:solidFill>
            <a:schemeClr val="bg1">
              <a:lumMod val="95000"/>
            </a:schemeClr>
          </a:solidFill>
        </p:spPr>
        <p:txBody>
          <a:bodyPr bIns="648000" anchor="ctr" anchorCtr="0">
            <a:noAutofit/>
          </a:bodyPr>
          <a:lstStyle>
            <a:lvl1pPr marL="0" indent="0" algn="ctr">
              <a:buFont typeface="Arial" panose="020B0604020202020204" pitchFamily="34" charset="0"/>
              <a:buNone/>
              <a:defRPr/>
            </a:lvl1pPr>
          </a:lstStyle>
          <a:p>
            <a:r>
              <a:rPr lang="nl-NL"/>
              <a:t>Klik op icoon om afbeelding in te voegen</a:t>
            </a:r>
          </a:p>
        </p:txBody>
      </p:sp>
      <p:sp>
        <p:nvSpPr>
          <p:cNvPr id="5" name="Tijdelijke aanduiding voor dianummer 4">
            <a:extLst>
              <a:ext uri="{FF2B5EF4-FFF2-40B4-BE49-F238E27FC236}">
                <a16:creationId xmlns:a16="http://schemas.microsoft.com/office/drawing/2014/main" id="{5C6D0320-6C07-475D-BCD4-3F0903EA88A2}"/>
              </a:ext>
            </a:extLst>
          </p:cNvPr>
          <p:cNvSpPr>
            <a:spLocks noGrp="1"/>
          </p:cNvSpPr>
          <p:nvPr>
            <p:ph type="sldNum" sz="quarter" idx="12"/>
          </p:nvPr>
        </p:nvSpPr>
        <p:spPr/>
        <p:txBody>
          <a:bodyPr/>
          <a:lstStyle/>
          <a:p>
            <a:fld id="{37949326-3C7D-490F-8450-DCF29F9086DB}" type="slidenum">
              <a:rPr lang="nl-NL" smtClean="0"/>
              <a:pPr/>
              <a:t>‹nr.›</a:t>
            </a:fld>
            <a:endParaRPr lang="nl-NL"/>
          </a:p>
        </p:txBody>
      </p:sp>
      <p:sp>
        <p:nvSpPr>
          <p:cNvPr id="4" name="Tijdelijke aanduiding voor voettekst 3">
            <a:extLst>
              <a:ext uri="{FF2B5EF4-FFF2-40B4-BE49-F238E27FC236}">
                <a16:creationId xmlns:a16="http://schemas.microsoft.com/office/drawing/2014/main" id="{DADCA756-1BC5-42D2-8AB3-E876C4B25028}"/>
              </a:ext>
            </a:extLst>
          </p:cNvPr>
          <p:cNvSpPr>
            <a:spLocks noGrp="1"/>
          </p:cNvSpPr>
          <p:nvPr>
            <p:ph type="ftr" sz="quarter" idx="11"/>
          </p:nvPr>
        </p:nvSpPr>
        <p:spPr>
          <a:xfrm>
            <a:off x="431799" y="4831761"/>
            <a:ext cx="5400000" cy="138499"/>
          </a:xfrm>
        </p:spPr>
        <p:txBody>
          <a:bodyPr/>
          <a:lstStyle>
            <a:lvl1pPr>
              <a:defRPr/>
            </a:lvl1pPr>
          </a:lstStyle>
          <a:p>
            <a:r>
              <a:rPr lang="nl-NL"/>
              <a:t>7 september 2018  |  Project Start Up – Wijkvernieuwing Selwerd</a:t>
            </a:r>
          </a:p>
        </p:txBody>
      </p:sp>
      <p:sp>
        <p:nvSpPr>
          <p:cNvPr id="2" name="Titel 1">
            <a:extLst>
              <a:ext uri="{FF2B5EF4-FFF2-40B4-BE49-F238E27FC236}">
                <a16:creationId xmlns:a16="http://schemas.microsoft.com/office/drawing/2014/main" id="{D33A96FF-83AF-43AF-9A3F-2A7A492D1577}"/>
              </a:ext>
            </a:extLst>
          </p:cNvPr>
          <p:cNvSpPr>
            <a:spLocks noGrp="1"/>
          </p:cNvSpPr>
          <p:nvPr>
            <p:ph type="title" hasCustomPrompt="1"/>
          </p:nvPr>
        </p:nvSpPr>
        <p:spPr/>
        <p:txBody>
          <a:bodyPr/>
          <a:lstStyle>
            <a:lvl1pPr>
              <a:defRPr/>
            </a:lvl1pPr>
          </a:lstStyle>
          <a:p>
            <a:r>
              <a:rPr lang="nl-NL"/>
              <a:t>titel</a:t>
            </a:r>
          </a:p>
        </p:txBody>
      </p:sp>
      <p:sp>
        <p:nvSpPr>
          <p:cNvPr id="13" name="Tijdelijke aanduiding voor tekst 9">
            <a:extLst>
              <a:ext uri="{FF2B5EF4-FFF2-40B4-BE49-F238E27FC236}">
                <a16:creationId xmlns:a16="http://schemas.microsoft.com/office/drawing/2014/main" id="{D1054665-C933-4FF0-AC5B-CEDEC089A84D}"/>
              </a:ext>
            </a:extLst>
          </p:cNvPr>
          <p:cNvSpPr>
            <a:spLocks noGrp="1"/>
          </p:cNvSpPr>
          <p:nvPr>
            <p:ph type="body" sz="quarter" idx="14" hasCustomPrompt="1"/>
          </p:nvPr>
        </p:nvSpPr>
        <p:spPr>
          <a:xfrm>
            <a:off x="431800" y="4384499"/>
            <a:ext cx="5400000" cy="253916"/>
          </a:xfrm>
        </p:spPr>
        <p:txBody>
          <a:bodyPr>
            <a:normAutofit/>
          </a:bodyPr>
          <a:lstStyle>
            <a:lvl1pPr marL="0" indent="0" algn="l">
              <a:buFont typeface="Arial" panose="020B0604020202020204" pitchFamily="34" charset="0"/>
              <a:buNone/>
              <a:defRPr sz="1500" cap="all" baseline="0">
                <a:solidFill>
                  <a:schemeClr val="tx1"/>
                </a:solidFill>
              </a:defRPr>
            </a:lvl1pPr>
          </a:lstStyle>
          <a:p>
            <a:pPr lvl="0"/>
            <a:r>
              <a:rPr lang="nl-NL"/>
              <a:t>Omschrijving</a:t>
            </a:r>
          </a:p>
        </p:txBody>
      </p:sp>
      <p:sp>
        <p:nvSpPr>
          <p:cNvPr id="11" name="Tijdelijke aanduiding voor tekst 9">
            <a:extLst>
              <a:ext uri="{FF2B5EF4-FFF2-40B4-BE49-F238E27FC236}">
                <a16:creationId xmlns:a16="http://schemas.microsoft.com/office/drawing/2014/main" id="{5947A941-1A30-44B3-B753-DC87C116A224}"/>
              </a:ext>
            </a:extLst>
          </p:cNvPr>
          <p:cNvSpPr>
            <a:spLocks noGrp="1"/>
          </p:cNvSpPr>
          <p:nvPr>
            <p:ph type="body" sz="quarter" idx="13" hasCustomPrompt="1"/>
          </p:nvPr>
        </p:nvSpPr>
        <p:spPr>
          <a:xfrm>
            <a:off x="431800" y="682625"/>
            <a:ext cx="8280400" cy="249237"/>
          </a:xfrm>
        </p:spPr>
        <p:txBody>
          <a:bodyPr/>
          <a:lstStyle>
            <a:lvl1pPr marL="0" indent="0">
              <a:buFont typeface="Arial" panose="020B0604020202020204" pitchFamily="34" charset="0"/>
              <a:buNone/>
              <a:defRPr cap="all" baseline="0">
                <a:solidFill>
                  <a:schemeClr val="accent2"/>
                </a:solidFill>
              </a:defRPr>
            </a:lvl1pPr>
          </a:lstStyle>
          <a:p>
            <a:pPr lvl="0"/>
            <a:r>
              <a:rPr lang="nl-NL"/>
              <a:t>Ondertitel</a:t>
            </a:r>
          </a:p>
        </p:txBody>
      </p:sp>
      <p:sp>
        <p:nvSpPr>
          <p:cNvPr id="19" name="Tijdelijke aanduiding voor afbeelding 11">
            <a:extLst>
              <a:ext uri="{FF2B5EF4-FFF2-40B4-BE49-F238E27FC236}">
                <a16:creationId xmlns:a16="http://schemas.microsoft.com/office/drawing/2014/main" id="{5E3FD3AE-40EF-428C-95B0-CF6E8E9B40DB}"/>
              </a:ext>
            </a:extLst>
          </p:cNvPr>
          <p:cNvSpPr>
            <a:spLocks noGrp="1"/>
          </p:cNvSpPr>
          <p:nvPr>
            <p:ph type="pic" sz="quarter" idx="15" hasCustomPrompt="1"/>
          </p:nvPr>
        </p:nvSpPr>
        <p:spPr>
          <a:xfrm>
            <a:off x="6264276" y="1131888"/>
            <a:ext cx="2447924" cy="3132137"/>
          </a:xfrm>
          <a:solidFill>
            <a:schemeClr val="bg1">
              <a:lumMod val="95000"/>
            </a:schemeClr>
          </a:solidFill>
        </p:spPr>
        <p:txBody>
          <a:bodyPr bIns="648000" anchor="ctr" anchorCtr="0">
            <a:noAutofit/>
          </a:bodyPr>
          <a:lstStyle>
            <a:lvl1pPr marL="0" indent="0" algn="ctr">
              <a:buFont typeface="Arial" panose="020B0604020202020204" pitchFamily="34" charset="0"/>
              <a:buNone/>
              <a:defRPr/>
            </a:lvl1pPr>
          </a:lstStyle>
          <a:p>
            <a:r>
              <a:rPr lang="nl-NL"/>
              <a:t>Klik op icoon om afbeelding in te voegen</a:t>
            </a:r>
          </a:p>
        </p:txBody>
      </p:sp>
      <p:sp>
        <p:nvSpPr>
          <p:cNvPr id="20" name="Tijdelijke aanduiding voor tekst 9">
            <a:extLst>
              <a:ext uri="{FF2B5EF4-FFF2-40B4-BE49-F238E27FC236}">
                <a16:creationId xmlns:a16="http://schemas.microsoft.com/office/drawing/2014/main" id="{DFD31D94-CEC6-42AE-88D4-F4D059BBA25B}"/>
              </a:ext>
            </a:extLst>
          </p:cNvPr>
          <p:cNvSpPr>
            <a:spLocks noGrp="1"/>
          </p:cNvSpPr>
          <p:nvPr>
            <p:ph type="body" sz="quarter" idx="16" hasCustomPrompt="1"/>
          </p:nvPr>
        </p:nvSpPr>
        <p:spPr>
          <a:xfrm>
            <a:off x="6264275" y="4384499"/>
            <a:ext cx="2447925" cy="249237"/>
          </a:xfrm>
        </p:spPr>
        <p:txBody>
          <a:bodyPr>
            <a:normAutofit/>
          </a:bodyPr>
          <a:lstStyle>
            <a:lvl1pPr marL="0" indent="0" algn="l">
              <a:buFont typeface="Arial" panose="020B0604020202020204" pitchFamily="34" charset="0"/>
              <a:buNone/>
              <a:defRPr sz="1500" cap="all" baseline="0">
                <a:solidFill>
                  <a:schemeClr val="tx1"/>
                </a:solidFill>
              </a:defRPr>
            </a:lvl1pPr>
          </a:lstStyle>
          <a:p>
            <a:pPr lvl="0"/>
            <a:r>
              <a:rPr lang="nl-NL"/>
              <a:t>Omschrijving</a:t>
            </a:r>
          </a:p>
        </p:txBody>
      </p:sp>
    </p:spTree>
    <p:extLst>
      <p:ext uri="{BB962C8B-B14F-4D97-AF65-F5344CB8AC3E}">
        <p14:creationId xmlns:p14="http://schemas.microsoft.com/office/powerpoint/2010/main" val="4109213730"/>
      </p:ext>
    </p:extLst>
  </p:cSld>
  <p:clrMapOvr>
    <a:masterClrMapping/>
  </p:clrMapOvr>
  <p:extLst>
    <p:ext uri="{DCECCB84-F9BA-43D5-87BE-67443E8EF086}">
      <p15:sldGuideLst xmlns:p15="http://schemas.microsoft.com/office/powerpoint/2012/main">
        <p15:guide id="1" orient="horz" pos="713" userDrawn="1">
          <p15:clr>
            <a:srgbClr val="FBAE40"/>
          </p15:clr>
        </p15:guide>
        <p15:guide id="2" orient="horz" pos="2686">
          <p15:clr>
            <a:srgbClr val="FBAE40"/>
          </p15:clr>
        </p15:guide>
        <p15:guide id="3" orient="horz" pos="430" userDrawn="1">
          <p15:clr>
            <a:srgbClr val="FBAE40"/>
          </p15:clr>
        </p15:guide>
        <p15:guide id="4" pos="3674" userDrawn="1">
          <p15:clr>
            <a:srgbClr val="FBAE40"/>
          </p15:clr>
        </p15:guide>
        <p15:guide id="5" pos="394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ocatie afbeelding en plattegrond 2">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2AC112D0-A16D-4918-88F7-8ADE63CDCC79}"/>
              </a:ext>
            </a:extLst>
          </p:cNvPr>
          <p:cNvGraphicFramePr>
            <a:graphicFrameLocks noChangeAspect="1"/>
          </p:cNvGraphicFramePr>
          <p:nvPr userDrawn="1">
            <p:custDataLst>
              <p:tags r:id="rId1"/>
            </p:custDataLst>
            <p:extLst>
              <p:ext uri="{D42A27DB-BD31-4B8C-83A1-F6EECF244321}">
                <p14:modId xmlns:p14="http://schemas.microsoft.com/office/powerpoint/2010/main" val="173695015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38" imgH="337" progId="TCLayout.ActiveDocument.1">
                  <p:embed/>
                </p:oleObj>
              </mc:Choice>
              <mc:Fallback>
                <p:oleObj name="think-cell Slide" r:id="rId3" imgW="338" imgH="337" progId="TCLayout.ActiveDocument.1">
                  <p:embed/>
                  <p:pic>
                    <p:nvPicPr>
                      <p:cNvPr id="7" name="Object 6" hidden="1">
                        <a:extLst>
                          <a:ext uri="{FF2B5EF4-FFF2-40B4-BE49-F238E27FC236}">
                            <a16:creationId xmlns:a16="http://schemas.microsoft.com/office/drawing/2014/main" id="{2AC112D0-A16D-4918-88F7-8ADE63CDCC79}"/>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Rechthoek 2">
            <a:extLst>
              <a:ext uri="{FF2B5EF4-FFF2-40B4-BE49-F238E27FC236}">
                <a16:creationId xmlns:a16="http://schemas.microsoft.com/office/drawing/2014/main" id="{F97C441D-DA38-40F1-AC37-D6EDF82F812A}"/>
              </a:ext>
            </a:extLst>
          </p:cNvPr>
          <p:cNvSpPr/>
          <p:nvPr userDrawn="1"/>
        </p:nvSpPr>
        <p:spPr>
          <a:xfrm>
            <a:off x="6154420" y="0"/>
            <a:ext cx="2989580" cy="5143500"/>
          </a:xfrm>
          <a:prstGeom prst="rect">
            <a:avLst/>
          </a:prstGeom>
          <a:solidFill>
            <a:srgbClr val="8584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ijdelijke aanduiding voor afbeelding 11">
            <a:extLst>
              <a:ext uri="{FF2B5EF4-FFF2-40B4-BE49-F238E27FC236}">
                <a16:creationId xmlns:a16="http://schemas.microsoft.com/office/drawing/2014/main" id="{7A809C86-E6F9-4A2D-AC6F-D84E1932259D}"/>
              </a:ext>
            </a:extLst>
          </p:cNvPr>
          <p:cNvSpPr>
            <a:spLocks noGrp="1"/>
          </p:cNvSpPr>
          <p:nvPr>
            <p:ph type="pic" sz="quarter" idx="10" hasCustomPrompt="1"/>
          </p:nvPr>
        </p:nvSpPr>
        <p:spPr>
          <a:xfrm>
            <a:off x="431800" y="682626"/>
            <a:ext cx="5400000" cy="3581400"/>
          </a:xfrm>
          <a:solidFill>
            <a:schemeClr val="bg1">
              <a:lumMod val="95000"/>
            </a:schemeClr>
          </a:solidFill>
        </p:spPr>
        <p:txBody>
          <a:bodyPr bIns="648000" anchor="ctr" anchorCtr="0">
            <a:noAutofit/>
          </a:bodyPr>
          <a:lstStyle>
            <a:lvl1pPr marL="0" indent="0" algn="ctr">
              <a:buFont typeface="Arial" panose="020B0604020202020204" pitchFamily="34" charset="0"/>
              <a:buNone/>
              <a:defRPr/>
            </a:lvl1pPr>
          </a:lstStyle>
          <a:p>
            <a:r>
              <a:rPr lang="nl-NL"/>
              <a:t>Klik op icoon om afbeelding in te voegen</a:t>
            </a:r>
          </a:p>
        </p:txBody>
      </p:sp>
      <p:sp>
        <p:nvSpPr>
          <p:cNvPr id="5" name="Tijdelijke aanduiding voor dianummer 4">
            <a:extLst>
              <a:ext uri="{FF2B5EF4-FFF2-40B4-BE49-F238E27FC236}">
                <a16:creationId xmlns:a16="http://schemas.microsoft.com/office/drawing/2014/main" id="{5C6D0320-6C07-475D-BCD4-3F0903EA88A2}"/>
              </a:ext>
            </a:extLst>
          </p:cNvPr>
          <p:cNvSpPr>
            <a:spLocks noGrp="1"/>
          </p:cNvSpPr>
          <p:nvPr>
            <p:ph type="sldNum" sz="quarter" idx="12"/>
          </p:nvPr>
        </p:nvSpPr>
        <p:spPr/>
        <p:txBody>
          <a:bodyPr/>
          <a:lstStyle/>
          <a:p>
            <a:fld id="{37949326-3C7D-490F-8450-DCF29F9086DB}" type="slidenum">
              <a:rPr lang="nl-NL" smtClean="0"/>
              <a:pPr/>
              <a:t>‹nr.›</a:t>
            </a:fld>
            <a:endParaRPr lang="nl-NL"/>
          </a:p>
        </p:txBody>
      </p:sp>
      <p:sp>
        <p:nvSpPr>
          <p:cNvPr id="4" name="Tijdelijke aanduiding voor voettekst 3">
            <a:extLst>
              <a:ext uri="{FF2B5EF4-FFF2-40B4-BE49-F238E27FC236}">
                <a16:creationId xmlns:a16="http://schemas.microsoft.com/office/drawing/2014/main" id="{DADCA756-1BC5-42D2-8AB3-E876C4B25028}"/>
              </a:ext>
            </a:extLst>
          </p:cNvPr>
          <p:cNvSpPr>
            <a:spLocks noGrp="1"/>
          </p:cNvSpPr>
          <p:nvPr>
            <p:ph type="ftr" sz="quarter" idx="11"/>
          </p:nvPr>
        </p:nvSpPr>
        <p:spPr/>
        <p:txBody>
          <a:bodyPr/>
          <a:lstStyle>
            <a:lvl1pPr>
              <a:defRPr/>
            </a:lvl1pPr>
          </a:lstStyle>
          <a:p>
            <a:r>
              <a:rPr lang="nl-NL"/>
              <a:t>7 september 2018  |  Project Start Up – Wijkvernieuwing Selwerd</a:t>
            </a:r>
          </a:p>
        </p:txBody>
      </p:sp>
      <p:sp>
        <p:nvSpPr>
          <p:cNvPr id="2" name="Titel 1">
            <a:extLst>
              <a:ext uri="{FF2B5EF4-FFF2-40B4-BE49-F238E27FC236}">
                <a16:creationId xmlns:a16="http://schemas.microsoft.com/office/drawing/2014/main" id="{D33A96FF-83AF-43AF-9A3F-2A7A492D1577}"/>
              </a:ext>
            </a:extLst>
          </p:cNvPr>
          <p:cNvSpPr>
            <a:spLocks noGrp="1"/>
          </p:cNvSpPr>
          <p:nvPr>
            <p:ph type="title" hasCustomPrompt="1"/>
          </p:nvPr>
        </p:nvSpPr>
        <p:spPr>
          <a:xfrm>
            <a:off x="431800" y="225733"/>
            <a:ext cx="5400675" cy="429348"/>
          </a:xfrm>
        </p:spPr>
        <p:txBody>
          <a:bodyPr/>
          <a:lstStyle>
            <a:lvl1pPr>
              <a:defRPr/>
            </a:lvl1pPr>
          </a:lstStyle>
          <a:p>
            <a:r>
              <a:rPr lang="nl-NL"/>
              <a:t>Titel</a:t>
            </a:r>
          </a:p>
        </p:txBody>
      </p:sp>
      <p:sp>
        <p:nvSpPr>
          <p:cNvPr id="13" name="Tijdelijke aanduiding voor tekst 9">
            <a:extLst>
              <a:ext uri="{FF2B5EF4-FFF2-40B4-BE49-F238E27FC236}">
                <a16:creationId xmlns:a16="http://schemas.microsoft.com/office/drawing/2014/main" id="{D1054665-C933-4FF0-AC5B-CEDEC089A84D}"/>
              </a:ext>
            </a:extLst>
          </p:cNvPr>
          <p:cNvSpPr>
            <a:spLocks noGrp="1"/>
          </p:cNvSpPr>
          <p:nvPr>
            <p:ph type="body" sz="quarter" idx="14" hasCustomPrompt="1"/>
          </p:nvPr>
        </p:nvSpPr>
        <p:spPr>
          <a:xfrm>
            <a:off x="431800" y="4384499"/>
            <a:ext cx="5400000" cy="253916"/>
          </a:xfrm>
        </p:spPr>
        <p:txBody>
          <a:bodyPr>
            <a:normAutofit/>
          </a:bodyPr>
          <a:lstStyle>
            <a:lvl1pPr marL="0" indent="0" algn="l">
              <a:buFont typeface="Arial" panose="020B0604020202020204" pitchFamily="34" charset="0"/>
              <a:buNone/>
              <a:defRPr sz="1500" cap="all" baseline="0">
                <a:solidFill>
                  <a:schemeClr val="tx1"/>
                </a:solidFill>
              </a:defRPr>
            </a:lvl1pPr>
          </a:lstStyle>
          <a:p>
            <a:pPr lvl="0"/>
            <a:r>
              <a:rPr lang="nl-NL"/>
              <a:t>Omschrijving</a:t>
            </a:r>
          </a:p>
        </p:txBody>
      </p:sp>
      <p:sp>
        <p:nvSpPr>
          <p:cNvPr id="16" name="Tijdelijke aanduiding voor afbeelding 11">
            <a:extLst>
              <a:ext uri="{FF2B5EF4-FFF2-40B4-BE49-F238E27FC236}">
                <a16:creationId xmlns:a16="http://schemas.microsoft.com/office/drawing/2014/main" id="{A5FD59C0-DA96-44F2-934C-2C0A14AAA182}"/>
              </a:ext>
            </a:extLst>
          </p:cNvPr>
          <p:cNvSpPr>
            <a:spLocks noGrp="1"/>
          </p:cNvSpPr>
          <p:nvPr>
            <p:ph type="pic" sz="quarter" idx="15" hasCustomPrompt="1"/>
          </p:nvPr>
        </p:nvSpPr>
        <p:spPr>
          <a:xfrm>
            <a:off x="6551612" y="682626"/>
            <a:ext cx="2160587" cy="3581400"/>
          </a:xfrm>
          <a:solidFill>
            <a:schemeClr val="bg1">
              <a:lumMod val="95000"/>
            </a:schemeClr>
          </a:solidFill>
        </p:spPr>
        <p:txBody>
          <a:bodyPr bIns="648000" anchor="ctr" anchorCtr="0">
            <a:noAutofit/>
          </a:bodyPr>
          <a:lstStyle>
            <a:lvl1pPr marL="0" indent="0" algn="ctr">
              <a:buFont typeface="Arial" panose="020B0604020202020204" pitchFamily="34" charset="0"/>
              <a:buNone/>
              <a:defRPr/>
            </a:lvl1pPr>
          </a:lstStyle>
          <a:p>
            <a:r>
              <a:rPr lang="nl-NL"/>
              <a:t>Klik op icoon om afbeelding in te voegen</a:t>
            </a:r>
          </a:p>
        </p:txBody>
      </p:sp>
      <p:sp>
        <p:nvSpPr>
          <p:cNvPr id="19" name="Tijdelijke aanduiding voor tekst 9">
            <a:extLst>
              <a:ext uri="{FF2B5EF4-FFF2-40B4-BE49-F238E27FC236}">
                <a16:creationId xmlns:a16="http://schemas.microsoft.com/office/drawing/2014/main" id="{1DD46F9C-6DFF-4F86-A45A-53C286D61EAB}"/>
              </a:ext>
            </a:extLst>
          </p:cNvPr>
          <p:cNvSpPr>
            <a:spLocks noGrp="1"/>
          </p:cNvSpPr>
          <p:nvPr>
            <p:ph type="body" sz="quarter" idx="16" hasCustomPrompt="1"/>
          </p:nvPr>
        </p:nvSpPr>
        <p:spPr>
          <a:xfrm>
            <a:off x="6551612" y="4384499"/>
            <a:ext cx="2160588" cy="249237"/>
          </a:xfrm>
        </p:spPr>
        <p:txBody>
          <a:bodyPr>
            <a:normAutofit/>
          </a:bodyPr>
          <a:lstStyle>
            <a:lvl1pPr marL="0" indent="0" algn="l">
              <a:buFont typeface="Arial" panose="020B0604020202020204" pitchFamily="34" charset="0"/>
              <a:buNone/>
              <a:defRPr sz="1500" cap="all" baseline="0">
                <a:solidFill>
                  <a:schemeClr val="tx1"/>
                </a:solidFill>
              </a:defRPr>
            </a:lvl1pPr>
          </a:lstStyle>
          <a:p>
            <a:pPr lvl="0"/>
            <a:r>
              <a:rPr lang="nl-NL"/>
              <a:t>Omschrijving</a:t>
            </a:r>
          </a:p>
        </p:txBody>
      </p:sp>
      <p:pic>
        <p:nvPicPr>
          <p:cNvPr id="20" name="Afbeelding 19">
            <a:extLst>
              <a:ext uri="{FF2B5EF4-FFF2-40B4-BE49-F238E27FC236}">
                <a16:creationId xmlns:a16="http://schemas.microsoft.com/office/drawing/2014/main" id="{7C167F36-6F11-4A40-8D2E-D171B3F32638}"/>
              </a:ext>
            </a:extLst>
          </p:cNvPr>
          <p:cNvPicPr/>
          <p:nvPr userDrawn="1"/>
        </p:nvPicPr>
        <p:blipFill rotWithShape="1">
          <a:blip r:embed="rId5">
            <a:extLst>
              <a:ext uri="{28A0092B-C50C-407E-A947-70E740481C1C}">
                <a14:useLocalDpi xmlns:a14="http://schemas.microsoft.com/office/drawing/2010/main" val="0"/>
              </a:ext>
            </a:extLst>
          </a:blip>
          <a:srcRect l="22630" t="20821" r="22630" b="20821"/>
          <a:stretch/>
        </p:blipFill>
        <p:spPr bwMode="auto">
          <a:xfrm>
            <a:off x="8515350" y="4714399"/>
            <a:ext cx="203200" cy="23749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91262041"/>
      </p:ext>
    </p:extLst>
  </p:cSld>
  <p:clrMapOvr>
    <a:masterClrMapping/>
  </p:clrMapOvr>
  <p:extLst>
    <p:ext uri="{DCECCB84-F9BA-43D5-87BE-67443E8EF086}">
      <p15:sldGuideLst xmlns:p15="http://schemas.microsoft.com/office/powerpoint/2012/main">
        <p15:guide id="1" orient="horz" pos="713">
          <p15:clr>
            <a:srgbClr val="FBAE40"/>
          </p15:clr>
        </p15:guide>
        <p15:guide id="2" orient="horz" pos="2686">
          <p15:clr>
            <a:srgbClr val="FBAE40"/>
          </p15:clr>
        </p15:guide>
        <p15:guide id="3" orient="horz" pos="430">
          <p15:clr>
            <a:srgbClr val="FBAE40"/>
          </p15:clr>
        </p15:guide>
        <p15:guide id="4" pos="3674" userDrawn="1">
          <p15:clr>
            <a:srgbClr val="FBAE40"/>
          </p15:clr>
        </p15:guide>
        <p15:guide id="5" pos="4127"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catie afbeelding en plattegrond 3">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2AC112D0-A16D-4918-88F7-8ADE63CDCC79}"/>
              </a:ext>
            </a:extLst>
          </p:cNvPr>
          <p:cNvGraphicFramePr>
            <a:graphicFrameLocks noChangeAspect="1"/>
          </p:cNvGraphicFramePr>
          <p:nvPr userDrawn="1">
            <p:custDataLst>
              <p:tags r:id="rId1"/>
            </p:custDataLst>
            <p:extLst>
              <p:ext uri="{D42A27DB-BD31-4B8C-83A1-F6EECF244321}">
                <p14:modId xmlns:p14="http://schemas.microsoft.com/office/powerpoint/2010/main" val="231695699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38" imgH="337" progId="TCLayout.ActiveDocument.1">
                  <p:embed/>
                </p:oleObj>
              </mc:Choice>
              <mc:Fallback>
                <p:oleObj name="think-cell Slide" r:id="rId3" imgW="338" imgH="337" progId="TCLayout.ActiveDocument.1">
                  <p:embed/>
                  <p:pic>
                    <p:nvPicPr>
                      <p:cNvPr id="7" name="Object 6" hidden="1">
                        <a:extLst>
                          <a:ext uri="{FF2B5EF4-FFF2-40B4-BE49-F238E27FC236}">
                            <a16:creationId xmlns:a16="http://schemas.microsoft.com/office/drawing/2014/main" id="{2AC112D0-A16D-4918-88F7-8ADE63CDCC79}"/>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Rechthoek 2">
            <a:extLst>
              <a:ext uri="{FF2B5EF4-FFF2-40B4-BE49-F238E27FC236}">
                <a16:creationId xmlns:a16="http://schemas.microsoft.com/office/drawing/2014/main" id="{F97C441D-DA38-40F1-AC37-D6EDF82F812A}"/>
              </a:ext>
            </a:extLst>
          </p:cNvPr>
          <p:cNvSpPr/>
          <p:nvPr userDrawn="1"/>
        </p:nvSpPr>
        <p:spPr>
          <a:xfrm>
            <a:off x="-1" y="0"/>
            <a:ext cx="5832475" cy="5143500"/>
          </a:xfrm>
          <a:prstGeom prst="rect">
            <a:avLst/>
          </a:prstGeom>
          <a:solidFill>
            <a:srgbClr val="8584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ijdelijke aanduiding voor afbeelding 11">
            <a:extLst>
              <a:ext uri="{FF2B5EF4-FFF2-40B4-BE49-F238E27FC236}">
                <a16:creationId xmlns:a16="http://schemas.microsoft.com/office/drawing/2014/main" id="{7A809C86-E6F9-4A2D-AC6F-D84E1932259D}"/>
              </a:ext>
            </a:extLst>
          </p:cNvPr>
          <p:cNvSpPr>
            <a:spLocks noGrp="1"/>
          </p:cNvSpPr>
          <p:nvPr>
            <p:ph type="pic" sz="quarter" idx="10" hasCustomPrompt="1"/>
          </p:nvPr>
        </p:nvSpPr>
        <p:spPr>
          <a:xfrm>
            <a:off x="431800" y="682626"/>
            <a:ext cx="5003800" cy="3581400"/>
          </a:xfrm>
          <a:solidFill>
            <a:schemeClr val="bg1">
              <a:lumMod val="95000"/>
            </a:schemeClr>
          </a:solidFill>
        </p:spPr>
        <p:txBody>
          <a:bodyPr bIns="648000" anchor="ctr" anchorCtr="0">
            <a:noAutofit/>
          </a:bodyPr>
          <a:lstStyle>
            <a:lvl1pPr marL="0" indent="0" algn="ctr">
              <a:buFont typeface="Arial" panose="020B0604020202020204" pitchFamily="34" charset="0"/>
              <a:buNone/>
              <a:defRPr/>
            </a:lvl1pPr>
          </a:lstStyle>
          <a:p>
            <a:r>
              <a:rPr lang="nl-NL"/>
              <a:t>Klik op icoon om afbeelding in te voegen</a:t>
            </a:r>
          </a:p>
        </p:txBody>
      </p:sp>
      <p:sp>
        <p:nvSpPr>
          <p:cNvPr id="5" name="Tijdelijke aanduiding voor dianummer 4">
            <a:extLst>
              <a:ext uri="{FF2B5EF4-FFF2-40B4-BE49-F238E27FC236}">
                <a16:creationId xmlns:a16="http://schemas.microsoft.com/office/drawing/2014/main" id="{5C6D0320-6C07-475D-BCD4-3F0903EA88A2}"/>
              </a:ext>
            </a:extLst>
          </p:cNvPr>
          <p:cNvSpPr>
            <a:spLocks noGrp="1"/>
          </p:cNvSpPr>
          <p:nvPr>
            <p:ph type="sldNum" sz="quarter" idx="12"/>
          </p:nvPr>
        </p:nvSpPr>
        <p:spPr/>
        <p:txBody>
          <a:bodyPr/>
          <a:lstStyle/>
          <a:p>
            <a:fld id="{37949326-3C7D-490F-8450-DCF29F9086DB}" type="slidenum">
              <a:rPr lang="nl-NL" smtClean="0"/>
              <a:pPr/>
              <a:t>‹nr.›</a:t>
            </a:fld>
            <a:endParaRPr lang="nl-NL"/>
          </a:p>
        </p:txBody>
      </p:sp>
      <p:sp>
        <p:nvSpPr>
          <p:cNvPr id="4" name="Tijdelijke aanduiding voor voettekst 3">
            <a:extLst>
              <a:ext uri="{FF2B5EF4-FFF2-40B4-BE49-F238E27FC236}">
                <a16:creationId xmlns:a16="http://schemas.microsoft.com/office/drawing/2014/main" id="{DADCA756-1BC5-42D2-8AB3-E876C4B25028}"/>
              </a:ext>
            </a:extLst>
          </p:cNvPr>
          <p:cNvSpPr>
            <a:spLocks noGrp="1"/>
          </p:cNvSpPr>
          <p:nvPr>
            <p:ph type="ftr" sz="quarter" idx="11"/>
          </p:nvPr>
        </p:nvSpPr>
        <p:spPr/>
        <p:txBody>
          <a:bodyPr/>
          <a:lstStyle>
            <a:lvl1pPr>
              <a:defRPr/>
            </a:lvl1pPr>
          </a:lstStyle>
          <a:p>
            <a:r>
              <a:rPr lang="nl-NL"/>
              <a:t>7 september 2018  |  Project Start Up – Wijkvernieuwing Selwerd</a:t>
            </a:r>
          </a:p>
        </p:txBody>
      </p:sp>
      <p:sp>
        <p:nvSpPr>
          <p:cNvPr id="2" name="Titel 1">
            <a:extLst>
              <a:ext uri="{FF2B5EF4-FFF2-40B4-BE49-F238E27FC236}">
                <a16:creationId xmlns:a16="http://schemas.microsoft.com/office/drawing/2014/main" id="{D33A96FF-83AF-43AF-9A3F-2A7A492D1577}"/>
              </a:ext>
            </a:extLst>
          </p:cNvPr>
          <p:cNvSpPr>
            <a:spLocks noGrp="1"/>
          </p:cNvSpPr>
          <p:nvPr>
            <p:ph type="title" hasCustomPrompt="1"/>
          </p:nvPr>
        </p:nvSpPr>
        <p:spPr>
          <a:xfrm>
            <a:off x="431801" y="225733"/>
            <a:ext cx="5003800" cy="429348"/>
          </a:xfrm>
        </p:spPr>
        <p:txBody>
          <a:bodyPr/>
          <a:lstStyle>
            <a:lvl1pPr>
              <a:defRPr/>
            </a:lvl1pPr>
          </a:lstStyle>
          <a:p>
            <a:r>
              <a:rPr lang="nl-NL"/>
              <a:t>Titel</a:t>
            </a:r>
          </a:p>
        </p:txBody>
      </p:sp>
      <p:sp>
        <p:nvSpPr>
          <p:cNvPr id="13" name="Tijdelijke aanduiding voor tekst 9">
            <a:extLst>
              <a:ext uri="{FF2B5EF4-FFF2-40B4-BE49-F238E27FC236}">
                <a16:creationId xmlns:a16="http://schemas.microsoft.com/office/drawing/2014/main" id="{D1054665-C933-4FF0-AC5B-CEDEC089A84D}"/>
              </a:ext>
            </a:extLst>
          </p:cNvPr>
          <p:cNvSpPr>
            <a:spLocks noGrp="1"/>
          </p:cNvSpPr>
          <p:nvPr>
            <p:ph type="body" sz="quarter" idx="14" hasCustomPrompt="1"/>
          </p:nvPr>
        </p:nvSpPr>
        <p:spPr>
          <a:xfrm>
            <a:off x="431800" y="4384499"/>
            <a:ext cx="5400000" cy="253916"/>
          </a:xfrm>
        </p:spPr>
        <p:txBody>
          <a:bodyPr>
            <a:normAutofit/>
          </a:bodyPr>
          <a:lstStyle>
            <a:lvl1pPr marL="0" indent="0" algn="l">
              <a:buFont typeface="Arial" panose="020B0604020202020204" pitchFamily="34" charset="0"/>
              <a:buNone/>
              <a:defRPr sz="1500" cap="all" baseline="0">
                <a:solidFill>
                  <a:schemeClr val="tx1"/>
                </a:solidFill>
              </a:defRPr>
            </a:lvl1pPr>
          </a:lstStyle>
          <a:p>
            <a:pPr lvl="0"/>
            <a:r>
              <a:rPr lang="nl-NL"/>
              <a:t>Omschrijving</a:t>
            </a:r>
          </a:p>
        </p:txBody>
      </p:sp>
      <p:sp>
        <p:nvSpPr>
          <p:cNvPr id="16" name="Tijdelijke aanduiding voor afbeelding 11">
            <a:extLst>
              <a:ext uri="{FF2B5EF4-FFF2-40B4-BE49-F238E27FC236}">
                <a16:creationId xmlns:a16="http://schemas.microsoft.com/office/drawing/2014/main" id="{A5FD59C0-DA96-44F2-934C-2C0A14AAA182}"/>
              </a:ext>
            </a:extLst>
          </p:cNvPr>
          <p:cNvSpPr>
            <a:spLocks noGrp="1"/>
          </p:cNvSpPr>
          <p:nvPr>
            <p:ph type="pic" sz="quarter" idx="15" hasCustomPrompt="1"/>
          </p:nvPr>
        </p:nvSpPr>
        <p:spPr>
          <a:xfrm>
            <a:off x="6264276" y="1131888"/>
            <a:ext cx="2447924" cy="3132138"/>
          </a:xfrm>
          <a:solidFill>
            <a:schemeClr val="bg1">
              <a:lumMod val="95000"/>
            </a:schemeClr>
          </a:solidFill>
        </p:spPr>
        <p:txBody>
          <a:bodyPr bIns="648000" anchor="ctr" anchorCtr="0">
            <a:noAutofit/>
          </a:bodyPr>
          <a:lstStyle>
            <a:lvl1pPr marL="0" indent="0" algn="ctr">
              <a:buFont typeface="Arial" panose="020B0604020202020204" pitchFamily="34" charset="0"/>
              <a:buNone/>
              <a:defRPr/>
            </a:lvl1pPr>
          </a:lstStyle>
          <a:p>
            <a:r>
              <a:rPr lang="nl-NL"/>
              <a:t>Klik op icoon om afbeelding in te voegen</a:t>
            </a:r>
          </a:p>
        </p:txBody>
      </p:sp>
      <p:sp>
        <p:nvSpPr>
          <p:cNvPr id="19" name="Tijdelijke aanduiding voor tekst 9">
            <a:extLst>
              <a:ext uri="{FF2B5EF4-FFF2-40B4-BE49-F238E27FC236}">
                <a16:creationId xmlns:a16="http://schemas.microsoft.com/office/drawing/2014/main" id="{1DD46F9C-6DFF-4F86-A45A-53C286D61EAB}"/>
              </a:ext>
            </a:extLst>
          </p:cNvPr>
          <p:cNvSpPr>
            <a:spLocks noGrp="1"/>
          </p:cNvSpPr>
          <p:nvPr>
            <p:ph type="body" sz="quarter" idx="16" hasCustomPrompt="1"/>
          </p:nvPr>
        </p:nvSpPr>
        <p:spPr>
          <a:xfrm>
            <a:off x="6264275" y="4384499"/>
            <a:ext cx="2447925" cy="249237"/>
          </a:xfrm>
        </p:spPr>
        <p:txBody>
          <a:bodyPr>
            <a:normAutofit/>
          </a:bodyPr>
          <a:lstStyle>
            <a:lvl1pPr marL="0" indent="0" algn="l">
              <a:buFont typeface="Arial" panose="020B0604020202020204" pitchFamily="34" charset="0"/>
              <a:buNone/>
              <a:defRPr sz="1500" cap="all" baseline="0">
                <a:solidFill>
                  <a:schemeClr val="tx1"/>
                </a:solidFill>
              </a:defRPr>
            </a:lvl1pPr>
          </a:lstStyle>
          <a:p>
            <a:pPr lvl="0"/>
            <a:r>
              <a:rPr lang="nl-NL"/>
              <a:t>Omschrijving</a:t>
            </a:r>
          </a:p>
        </p:txBody>
      </p:sp>
      <p:sp>
        <p:nvSpPr>
          <p:cNvPr id="14" name="Tijdelijke aanduiding voor tekst 9">
            <a:extLst>
              <a:ext uri="{FF2B5EF4-FFF2-40B4-BE49-F238E27FC236}">
                <a16:creationId xmlns:a16="http://schemas.microsoft.com/office/drawing/2014/main" id="{32D40E9B-CCF7-4FE7-A393-ECAE9178C2C1}"/>
              </a:ext>
            </a:extLst>
          </p:cNvPr>
          <p:cNvSpPr>
            <a:spLocks noGrp="1"/>
          </p:cNvSpPr>
          <p:nvPr>
            <p:ph type="body" sz="quarter" idx="13" hasCustomPrompt="1"/>
          </p:nvPr>
        </p:nvSpPr>
        <p:spPr>
          <a:xfrm>
            <a:off x="6264941" y="694874"/>
            <a:ext cx="2447259" cy="236988"/>
          </a:xfrm>
        </p:spPr>
        <p:txBody>
          <a:bodyPr wrap="square" anchor="b" anchorCtr="0">
            <a:spAutoFit/>
          </a:bodyPr>
          <a:lstStyle>
            <a:lvl1pPr marL="0" indent="0">
              <a:buFont typeface="Arial" panose="020B0604020202020204" pitchFamily="34" charset="0"/>
              <a:buNone/>
              <a:defRPr cap="all" baseline="0">
                <a:solidFill>
                  <a:schemeClr val="accent2"/>
                </a:solidFill>
              </a:defRPr>
            </a:lvl1pPr>
          </a:lstStyle>
          <a:p>
            <a:pPr lvl="0"/>
            <a:r>
              <a:rPr lang="nl-NL"/>
              <a:t>Titel</a:t>
            </a:r>
          </a:p>
        </p:txBody>
      </p:sp>
    </p:spTree>
    <p:extLst>
      <p:ext uri="{BB962C8B-B14F-4D97-AF65-F5344CB8AC3E}">
        <p14:creationId xmlns:p14="http://schemas.microsoft.com/office/powerpoint/2010/main" val="4024851056"/>
      </p:ext>
    </p:extLst>
  </p:cSld>
  <p:clrMapOvr>
    <a:masterClrMapping/>
  </p:clrMapOvr>
  <p:extLst>
    <p:ext uri="{DCECCB84-F9BA-43D5-87BE-67443E8EF086}">
      <p15:sldGuideLst xmlns:p15="http://schemas.microsoft.com/office/powerpoint/2012/main">
        <p15:guide id="1" orient="horz" pos="713">
          <p15:clr>
            <a:srgbClr val="FBAE40"/>
          </p15:clr>
        </p15:guide>
        <p15:guide id="2" orient="horz" pos="2686">
          <p15:clr>
            <a:srgbClr val="FBAE40"/>
          </p15:clr>
        </p15:guide>
        <p15:guide id="3" orient="horz" pos="430">
          <p15:clr>
            <a:srgbClr val="FBAE40"/>
          </p15:clr>
        </p15:guide>
        <p15:guide id="4" pos="3674">
          <p15:clr>
            <a:srgbClr val="FBAE40"/>
          </p15:clr>
        </p15:guide>
        <p15:guide id="5" pos="3946" userDrawn="1">
          <p15:clr>
            <a:srgbClr val="FBAE40"/>
          </p15:clr>
        </p15:guide>
        <p15:guide id="6" pos="342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B00240D-513C-4D8D-8101-42EFCA74F1F8}"/>
              </a:ext>
            </a:extLst>
          </p:cNvPr>
          <p:cNvGraphicFramePr>
            <a:graphicFrameLocks noChangeAspect="1"/>
          </p:cNvGraphicFramePr>
          <p:nvPr userDrawn="1">
            <p:custDataLst>
              <p:tags r:id="rId21"/>
            </p:custDataLst>
            <p:extLst>
              <p:ext uri="{D42A27DB-BD31-4B8C-83A1-F6EECF244321}">
                <p14:modId xmlns:p14="http://schemas.microsoft.com/office/powerpoint/2010/main" val="368598674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22" imgW="338" imgH="337" progId="TCLayout.ActiveDocument.1">
                  <p:embed/>
                </p:oleObj>
              </mc:Choice>
              <mc:Fallback>
                <p:oleObj name="think-cell Slide" r:id="rId22" imgW="338" imgH="337" progId="TCLayout.ActiveDocument.1">
                  <p:embed/>
                  <p:pic>
                    <p:nvPicPr>
                      <p:cNvPr id="7" name="Object 6" hidden="1">
                        <a:extLst>
                          <a:ext uri="{FF2B5EF4-FFF2-40B4-BE49-F238E27FC236}">
                            <a16:creationId xmlns:a16="http://schemas.microsoft.com/office/drawing/2014/main" id="{DB00240D-513C-4D8D-8101-42EFCA74F1F8}"/>
                          </a:ext>
                        </a:extLst>
                      </p:cNvPr>
                      <p:cNvPicPr/>
                      <p:nvPr/>
                    </p:nvPicPr>
                    <p:blipFill>
                      <a:blip r:embed="rId23"/>
                      <a:stretch>
                        <a:fillRect/>
                      </a:stretch>
                    </p:blipFill>
                    <p:spPr>
                      <a:xfrm>
                        <a:off x="1588" y="1588"/>
                        <a:ext cx="1587" cy="1587"/>
                      </a:xfrm>
                      <a:prstGeom prst="rect">
                        <a:avLst/>
                      </a:prstGeom>
                    </p:spPr>
                  </p:pic>
                </p:oleObj>
              </mc:Fallback>
            </mc:AlternateContent>
          </a:graphicData>
        </a:graphic>
      </p:graphicFrame>
      <p:sp>
        <p:nvSpPr>
          <p:cNvPr id="2" name="Title Placeholder 1"/>
          <p:cNvSpPr>
            <a:spLocks noGrp="1"/>
          </p:cNvSpPr>
          <p:nvPr>
            <p:ph type="title"/>
          </p:nvPr>
        </p:nvSpPr>
        <p:spPr>
          <a:xfrm>
            <a:off x="431800" y="225733"/>
            <a:ext cx="8280400" cy="429348"/>
          </a:xfrm>
          <a:prstGeom prst="rect">
            <a:avLst/>
          </a:prstGeom>
        </p:spPr>
        <p:txBody>
          <a:bodyPr vert="horz" wrap="square" lIns="0" tIns="0" rIns="0" bIns="0" rtlCol="0" anchor="t" anchorCtr="0">
            <a:normAutofit/>
          </a:bodyPr>
          <a:lstStyle/>
          <a:p>
            <a:r>
              <a:rPr lang="nl-NL"/>
              <a:t>Klik om stijl te bewerken</a:t>
            </a:r>
            <a:endParaRPr lang="en-US"/>
          </a:p>
        </p:txBody>
      </p:sp>
      <p:sp>
        <p:nvSpPr>
          <p:cNvPr id="3" name="Text Placeholder 2"/>
          <p:cNvSpPr>
            <a:spLocks noGrp="1"/>
          </p:cNvSpPr>
          <p:nvPr>
            <p:ph type="body" idx="1"/>
          </p:nvPr>
        </p:nvSpPr>
        <p:spPr>
          <a:xfrm>
            <a:off x="431800" y="1131887"/>
            <a:ext cx="8280400" cy="3132137"/>
          </a:xfrm>
          <a:prstGeom prst="rect">
            <a:avLst/>
          </a:prstGeom>
        </p:spPr>
        <p:txBody>
          <a:bodyPr vert="horz" lIns="0" tIns="0" rIns="0" bIns="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Footer Placeholder 4"/>
          <p:cNvSpPr>
            <a:spLocks noGrp="1"/>
          </p:cNvSpPr>
          <p:nvPr>
            <p:ph type="ftr" sz="quarter" idx="3"/>
          </p:nvPr>
        </p:nvSpPr>
        <p:spPr>
          <a:xfrm>
            <a:off x="431799" y="4831761"/>
            <a:ext cx="5400000" cy="138499"/>
          </a:xfrm>
          <a:prstGeom prst="rect">
            <a:avLst/>
          </a:prstGeom>
        </p:spPr>
        <p:txBody>
          <a:bodyPr vert="horz" wrap="square" lIns="0" tIns="0" rIns="0" bIns="0" rtlCol="0" anchor="ctr">
            <a:spAutoFit/>
          </a:bodyPr>
          <a:lstStyle>
            <a:lvl1pPr algn="l">
              <a:defRPr sz="900">
                <a:solidFill>
                  <a:schemeClr val="tx1"/>
                </a:solidFill>
              </a:defRPr>
            </a:lvl1pPr>
          </a:lstStyle>
          <a:p>
            <a:r>
              <a:rPr lang="nl-NL"/>
              <a:t>11 oktober 2018  |  Vooruit met de wijk: Sunny Selwerd</a:t>
            </a:r>
          </a:p>
        </p:txBody>
      </p:sp>
      <p:sp>
        <p:nvSpPr>
          <p:cNvPr id="6" name="Slide Number Placeholder 5"/>
          <p:cNvSpPr>
            <a:spLocks noGrp="1"/>
          </p:cNvSpPr>
          <p:nvPr>
            <p:ph type="sldNum" sz="quarter" idx="4"/>
          </p:nvPr>
        </p:nvSpPr>
        <p:spPr>
          <a:xfrm>
            <a:off x="8848398" y="4831761"/>
            <a:ext cx="230832" cy="138499"/>
          </a:xfrm>
          <a:prstGeom prst="rect">
            <a:avLst/>
          </a:prstGeom>
        </p:spPr>
        <p:txBody>
          <a:bodyPr vert="horz" wrap="none" lIns="0" tIns="0" rIns="0" bIns="0" rtlCol="0" anchor="ctr">
            <a:spAutoFit/>
          </a:bodyPr>
          <a:lstStyle>
            <a:lvl1pPr algn="r">
              <a:defRPr sz="900">
                <a:solidFill>
                  <a:schemeClr val="tx1"/>
                </a:solidFill>
              </a:defRPr>
            </a:lvl1pPr>
          </a:lstStyle>
          <a:p>
            <a:fld id="{37949326-3C7D-490F-8450-DCF29F9086DB}" type="slidenum">
              <a:rPr lang="nl-NL" smtClean="0"/>
              <a:pPr/>
              <a:t>‹nr.›</a:t>
            </a:fld>
            <a:endParaRPr lang="nl-NL"/>
          </a:p>
        </p:txBody>
      </p:sp>
      <p:pic>
        <p:nvPicPr>
          <p:cNvPr id="32" name="Afbeelding 31">
            <a:extLst>
              <a:ext uri="{FF2B5EF4-FFF2-40B4-BE49-F238E27FC236}">
                <a16:creationId xmlns:a16="http://schemas.microsoft.com/office/drawing/2014/main" id="{D7C67B25-931D-4BFD-AD5D-77B5CCE84C98}"/>
              </a:ext>
            </a:extLst>
          </p:cNvPr>
          <p:cNvPicPr/>
          <p:nvPr userDrawn="1"/>
        </p:nvPicPr>
        <p:blipFill rotWithShape="1">
          <a:blip r:embed="rId24">
            <a:extLst>
              <a:ext uri="{28A0092B-C50C-407E-A947-70E740481C1C}">
                <a14:useLocalDpi xmlns:a14="http://schemas.microsoft.com/office/drawing/2010/main" val="0"/>
              </a:ext>
            </a:extLst>
          </a:blip>
          <a:srcRect l="22630" t="20821" r="22630" b="20821"/>
          <a:stretch/>
        </p:blipFill>
        <p:spPr bwMode="auto">
          <a:xfrm>
            <a:off x="8515350" y="4714399"/>
            <a:ext cx="203200" cy="23749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08642885"/>
      </p:ext>
    </p:extLst>
  </p:cSld>
  <p:clrMap bg1="lt1" tx1="dk1" bg2="lt2" tx2="dk2" accent1="accent1" accent2="accent2" accent3="accent3" accent4="accent4" accent5="accent5" accent6="accent6" hlink="hlink" folHlink="folHlink"/>
  <p:sldLayoutIdLst>
    <p:sldLayoutId id="2147483661" r:id="rId1"/>
    <p:sldLayoutId id="2147483668" r:id="rId2"/>
    <p:sldLayoutId id="2147483669" r:id="rId3"/>
    <p:sldLayoutId id="2147483662" r:id="rId4"/>
    <p:sldLayoutId id="2147483679" r:id="rId5"/>
    <p:sldLayoutId id="2147483673" r:id="rId6"/>
    <p:sldLayoutId id="2147483676" r:id="rId7"/>
    <p:sldLayoutId id="2147483677" r:id="rId8"/>
    <p:sldLayoutId id="2147483678" r:id="rId9"/>
    <p:sldLayoutId id="2147483670" r:id="rId10"/>
    <p:sldLayoutId id="2147483671" r:id="rId11"/>
    <p:sldLayoutId id="2147483672" r:id="rId12"/>
    <p:sldLayoutId id="2147483674" r:id="rId13"/>
    <p:sldLayoutId id="2147483666" r:id="rId14"/>
    <p:sldLayoutId id="2147483675" r:id="rId15"/>
    <p:sldLayoutId id="2147483684" r:id="rId16"/>
    <p:sldLayoutId id="2147483685" r:id="rId17"/>
    <p:sldLayoutId id="2147483686" r:id="rId18"/>
    <p:sldLayoutId id="2147483687" r:id="rId19"/>
  </p:sldLayoutIdLst>
  <p:hf hdr="0" ftr="0" dt="0"/>
  <p:txStyles>
    <p:titleStyle>
      <a:lvl1pPr algn="l" defTabSz="685800" rtl="0" eaLnBrk="1" latinLnBrk="0" hangingPunct="1">
        <a:lnSpc>
          <a:spcPct val="90000"/>
        </a:lnSpc>
        <a:spcBef>
          <a:spcPct val="0"/>
        </a:spcBef>
        <a:buNone/>
        <a:defRPr sz="3100" b="1" kern="1200" cap="all" baseline="0">
          <a:solidFill>
            <a:schemeClr val="tx1"/>
          </a:solidFill>
          <a:latin typeface="+mj-lt"/>
          <a:ea typeface="+mj-ea"/>
          <a:cs typeface="+mj-cs"/>
        </a:defRPr>
      </a:lvl1pPr>
    </p:titleStyle>
    <p:bodyStyle>
      <a:lvl1pPr marL="182563" indent="-182563" algn="l" defTabSz="685800" rtl="0" eaLnBrk="1" latinLnBrk="0" hangingPunct="1">
        <a:lnSpc>
          <a:spcPct val="110000"/>
        </a:lnSpc>
        <a:spcBef>
          <a:spcPts val="0"/>
        </a:spcBef>
        <a:buFont typeface="Arial" panose="020B0604020202020204" pitchFamily="34" charset="0"/>
        <a:buChar char="•"/>
        <a:defRPr sz="1400" kern="1200">
          <a:solidFill>
            <a:schemeClr val="tx1"/>
          </a:solidFill>
          <a:latin typeface="+mn-lt"/>
          <a:ea typeface="+mn-ea"/>
          <a:cs typeface="+mn-cs"/>
        </a:defRPr>
      </a:lvl1pPr>
      <a:lvl2pPr marL="358775" indent="-176213" algn="l" defTabSz="685800" rtl="0" eaLnBrk="1" latinLnBrk="0" hangingPunct="1">
        <a:lnSpc>
          <a:spcPct val="110000"/>
        </a:lnSpc>
        <a:spcBef>
          <a:spcPts val="0"/>
        </a:spcBef>
        <a:buFont typeface="Arial" panose="020B0604020202020204" pitchFamily="34" charset="0"/>
        <a:buChar char="•"/>
        <a:defRPr sz="1400" kern="1200">
          <a:solidFill>
            <a:schemeClr val="tx1"/>
          </a:solidFill>
          <a:latin typeface="+mn-lt"/>
          <a:ea typeface="+mn-ea"/>
          <a:cs typeface="+mn-cs"/>
        </a:defRPr>
      </a:lvl2pPr>
      <a:lvl3pPr marL="541338" indent="-182563" algn="l" defTabSz="685800" rtl="0" eaLnBrk="1" latinLnBrk="0" hangingPunct="1">
        <a:lnSpc>
          <a:spcPct val="110000"/>
        </a:lnSpc>
        <a:spcBef>
          <a:spcPts val="0"/>
        </a:spcBef>
        <a:buFont typeface="Arial" panose="020B0604020202020204" pitchFamily="34" charset="0"/>
        <a:buChar char="•"/>
        <a:defRPr sz="1400" kern="1200">
          <a:solidFill>
            <a:schemeClr val="tx1"/>
          </a:solidFill>
          <a:latin typeface="+mn-lt"/>
          <a:ea typeface="+mn-ea"/>
          <a:cs typeface="+mn-cs"/>
        </a:defRPr>
      </a:lvl3pPr>
      <a:lvl4pPr marL="715963" indent="-174625" algn="l" defTabSz="685800" rtl="0" eaLnBrk="1" latinLnBrk="0" hangingPunct="1">
        <a:lnSpc>
          <a:spcPct val="110000"/>
        </a:lnSpc>
        <a:spcBef>
          <a:spcPts val="0"/>
        </a:spcBef>
        <a:buFont typeface="Arial" panose="020B0604020202020204" pitchFamily="34" charset="0"/>
        <a:buChar char="•"/>
        <a:defRPr sz="1400" kern="1200">
          <a:solidFill>
            <a:schemeClr val="tx1"/>
          </a:solidFill>
          <a:latin typeface="+mn-lt"/>
          <a:ea typeface="+mn-ea"/>
          <a:cs typeface="+mn-cs"/>
        </a:defRPr>
      </a:lvl4pPr>
      <a:lvl5pPr marL="898525" indent="-182563" algn="l" defTabSz="685800" rtl="0" eaLnBrk="1" latinLnBrk="0" hangingPunct="1">
        <a:lnSpc>
          <a:spcPct val="110000"/>
        </a:lnSpc>
        <a:spcBef>
          <a:spcPts val="0"/>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72" userDrawn="1">
          <p15:clr>
            <a:srgbClr val="F26B43"/>
          </p15:clr>
        </p15:guide>
        <p15:guide id="4" pos="548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10.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10.png"/><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42.png"/><Relationship Id="rId5" Type="http://schemas.openxmlformats.org/officeDocument/2006/relationships/image" Target="../media/image25.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6.png"/><Relationship Id="rId7"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9.png"/><Relationship Id="rId7"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47.png"/><Relationship Id="rId5" Type="http://schemas.openxmlformats.org/officeDocument/2006/relationships/image" Target="../media/image10.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52.png"/><Relationship Id="rId5" Type="http://schemas.openxmlformats.org/officeDocument/2006/relationships/image" Target="../media/image51.emf"/><Relationship Id="rId4" Type="http://schemas.openxmlformats.org/officeDocument/2006/relationships/image" Target="../media/image50.emf"/></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7" Type="http://schemas.microsoft.com/office/2007/relationships/hdphoto" Target="../media/hdphoto3.wdp"/><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6.xml"/><Relationship Id="rId6" Type="http://schemas.openxmlformats.org/officeDocument/2006/relationships/image" Target="../media/image16.png"/><Relationship Id="rId5" Type="http://schemas.openxmlformats.org/officeDocument/2006/relationships/image" Target="../media/image10.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16.xml"/><Relationship Id="rId5" Type="http://schemas.openxmlformats.org/officeDocument/2006/relationships/image" Target="../media/image59.pn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6.png"/><Relationship Id="rId7" Type="http://schemas.openxmlformats.org/officeDocument/2006/relationships/image" Target="../media/image62.jpe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6.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3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6.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3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6.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6.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3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6.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3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 Id="rId4" Type="http://schemas.openxmlformats.org/officeDocument/2006/relationships/image" Target="../media/image76.jpg"/></Relationships>
</file>

<file path=ppt/slides/_rels/slide4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image" Target="../media/image78.jpeg"/><Relationship Id="rId1" Type="http://schemas.openxmlformats.org/officeDocument/2006/relationships/slideLayout" Target="../slideLayouts/slideLayout16.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16.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3">
            <a:extLst>
              <a:ext uri="{FF2B5EF4-FFF2-40B4-BE49-F238E27FC236}">
                <a16:creationId xmlns:a16="http://schemas.microsoft.com/office/drawing/2014/main" id="{9ED47987-222D-4099-B6C9-1D77FFEC178E}"/>
              </a:ext>
            </a:extLst>
          </p:cNvPr>
          <p:cNvSpPr>
            <a:spLocks noGrp="1"/>
          </p:cNvSpPr>
          <p:nvPr>
            <p:ph type="ctrTitle"/>
          </p:nvPr>
        </p:nvSpPr>
        <p:spPr/>
        <p:txBody>
          <a:bodyPr>
            <a:normAutofit fontScale="90000"/>
          </a:bodyPr>
          <a:lstStyle/>
          <a:p>
            <a:r>
              <a:rPr lang="nl-NL"/>
              <a:t>City Deal Energieke Wijken</a:t>
            </a:r>
          </a:p>
        </p:txBody>
      </p:sp>
      <p:sp>
        <p:nvSpPr>
          <p:cNvPr id="21" name="Text Placeholder 4">
            <a:extLst>
              <a:ext uri="{FF2B5EF4-FFF2-40B4-BE49-F238E27FC236}">
                <a16:creationId xmlns:a16="http://schemas.microsoft.com/office/drawing/2014/main" id="{133EFFC5-183E-45DE-9216-85B12ECD9049}"/>
              </a:ext>
            </a:extLst>
          </p:cNvPr>
          <p:cNvSpPr>
            <a:spLocks noGrp="1"/>
          </p:cNvSpPr>
          <p:nvPr>
            <p:ph type="subTitle" idx="1"/>
          </p:nvPr>
        </p:nvSpPr>
        <p:spPr/>
        <p:txBody>
          <a:bodyPr>
            <a:normAutofit/>
          </a:bodyPr>
          <a:lstStyle/>
          <a:p>
            <a:pPr algn="l"/>
            <a:r>
              <a:rPr lang="nl-NL" b="1" i="0">
                <a:effectLst/>
                <a:latin typeface="Open Sans"/>
              </a:rPr>
              <a:t>Groninger Aanpak – </a:t>
            </a:r>
            <a:r>
              <a:rPr lang="nl-NL" b="1" i="0" err="1">
                <a:effectLst/>
                <a:latin typeface="Open Sans"/>
              </a:rPr>
              <a:t>Selwerd</a:t>
            </a:r>
            <a:r>
              <a:rPr lang="nl-NL" b="1">
                <a:latin typeface="Open Sans"/>
              </a:rPr>
              <a:t> en Vinkhuizen</a:t>
            </a:r>
            <a:endParaRPr lang="nl-NL" b="1" i="0">
              <a:effectLst/>
              <a:latin typeface="Open Sans"/>
            </a:endParaRPr>
          </a:p>
          <a:p>
            <a:endParaRPr lang="en-US"/>
          </a:p>
        </p:txBody>
      </p:sp>
      <p:sp>
        <p:nvSpPr>
          <p:cNvPr id="20" name="Text Placeholder 3">
            <a:extLst>
              <a:ext uri="{FF2B5EF4-FFF2-40B4-BE49-F238E27FC236}">
                <a16:creationId xmlns:a16="http://schemas.microsoft.com/office/drawing/2014/main" id="{ED7E4630-A537-4167-8683-112666501E60}"/>
              </a:ext>
            </a:extLst>
          </p:cNvPr>
          <p:cNvSpPr>
            <a:spLocks noGrp="1"/>
          </p:cNvSpPr>
          <p:nvPr>
            <p:ph type="body" sz="quarter" idx="13"/>
          </p:nvPr>
        </p:nvSpPr>
        <p:spPr/>
        <p:txBody>
          <a:bodyPr>
            <a:noAutofit/>
          </a:bodyPr>
          <a:lstStyle/>
          <a:p>
            <a:r>
              <a:rPr lang="en-US" sz="1000" err="1"/>
              <a:t>Wijk</a:t>
            </a:r>
            <a:endParaRPr lang="en-US" sz="1000"/>
          </a:p>
          <a:p>
            <a:r>
              <a:rPr lang="en-US" sz="1000" err="1"/>
              <a:t>vernieuwing</a:t>
            </a:r>
            <a:endParaRPr lang="en-US" sz="1000"/>
          </a:p>
        </p:txBody>
      </p:sp>
      <p:pic>
        <p:nvPicPr>
          <p:cNvPr id="39" name="Tijdelijke aanduiding voor afbeelding 38">
            <a:extLst>
              <a:ext uri="{FF2B5EF4-FFF2-40B4-BE49-F238E27FC236}">
                <a16:creationId xmlns:a16="http://schemas.microsoft.com/office/drawing/2014/main" id="{F9F0B5E9-93B3-4D34-B7EE-0ED25981DEDF}"/>
              </a:ext>
            </a:extLst>
          </p:cNvPr>
          <p:cNvPicPr>
            <a:picLocks noGrp="1" noChangeAspect="1"/>
          </p:cNvPicPr>
          <p:nvPr>
            <p:ph type="pic" sz="quarter" idx="10"/>
          </p:nvPr>
        </p:nvPicPr>
        <p:blipFill rotWithShape="1">
          <a:blip r:embed="rId2"/>
          <a:srcRect t="23958" b="23958"/>
          <a:stretch/>
        </p:blipFill>
        <p:spPr>
          <a:xfrm>
            <a:off x="73152" y="2326234"/>
            <a:ext cx="7212201" cy="2817266"/>
          </a:xfrm>
          <a:prstGeom prst="rect">
            <a:avLst/>
          </a:prstGeom>
          <a:noFill/>
        </p:spPr>
      </p:pic>
      <p:pic>
        <p:nvPicPr>
          <p:cNvPr id="1026" name="Picture 2" descr="Afbeelding met tekst&#10;&#10;Automatisch gegenereerde beschrijving">
            <a:extLst>
              <a:ext uri="{FF2B5EF4-FFF2-40B4-BE49-F238E27FC236}">
                <a16:creationId xmlns:a16="http://schemas.microsoft.com/office/drawing/2014/main" id="{67BCBBDA-7DC9-1397-F223-AA2FA33DAD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0262" y="127559"/>
            <a:ext cx="2230629" cy="455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6083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D118B47-85CF-4194-A0CF-724CE5EE5F77}"/>
              </a:ext>
            </a:extLst>
          </p:cNvPr>
          <p:cNvPicPr>
            <a:picLocks noChangeAspect="1"/>
          </p:cNvPicPr>
          <p:nvPr/>
        </p:nvPicPr>
        <p:blipFill rotWithShape="1">
          <a:blip r:embed="rId2"/>
          <a:srcRect t="15070" b="25"/>
          <a:stretch/>
        </p:blipFill>
        <p:spPr>
          <a:xfrm>
            <a:off x="20" y="10"/>
            <a:ext cx="9143980" cy="5143490"/>
          </a:xfrm>
          <a:prstGeom prst="rect">
            <a:avLst/>
          </a:prstGeom>
          <a:noFill/>
        </p:spPr>
      </p:pic>
      <p:pic>
        <p:nvPicPr>
          <p:cNvPr id="2" name="Picture 2" descr="Afbeelding met tekst&#10;&#10;Automatisch gegenereerde beschrijving">
            <a:extLst>
              <a:ext uri="{FF2B5EF4-FFF2-40B4-BE49-F238E27FC236}">
                <a16:creationId xmlns:a16="http://schemas.microsoft.com/office/drawing/2014/main" id="{C922469E-5AE1-56B5-FD88-770CD52F93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9544" y="4588519"/>
            <a:ext cx="1612645" cy="329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1348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Afbeelding 7" descr="Afbeelding met loten, verschillende&#10;&#10;Automatisch gegenereerde beschrijving">
            <a:extLst>
              <a:ext uri="{FF2B5EF4-FFF2-40B4-BE49-F238E27FC236}">
                <a16:creationId xmlns:a16="http://schemas.microsoft.com/office/drawing/2014/main" id="{A25ECBB4-B1A0-4594-870C-335CB0100FF1}"/>
              </a:ext>
            </a:extLst>
          </p:cNvPr>
          <p:cNvPicPr>
            <a:picLocks noChangeAspect="1"/>
          </p:cNvPicPr>
          <p:nvPr/>
        </p:nvPicPr>
        <p:blipFill rotWithShape="1">
          <a:blip r:embed="rId2"/>
          <a:srcRect t="267"/>
          <a:stretch/>
        </p:blipFill>
        <p:spPr>
          <a:xfrm>
            <a:off x="431800" y="682626"/>
            <a:ext cx="5400000" cy="3581400"/>
          </a:xfrm>
          <a:prstGeom prst="rect">
            <a:avLst/>
          </a:prstGeom>
          <a:noFill/>
        </p:spPr>
      </p:pic>
      <p:sp>
        <p:nvSpPr>
          <p:cNvPr id="34" name="Title 3">
            <a:extLst>
              <a:ext uri="{FF2B5EF4-FFF2-40B4-BE49-F238E27FC236}">
                <a16:creationId xmlns:a16="http://schemas.microsoft.com/office/drawing/2014/main" id="{4590F09F-5994-4013-8212-440EAEF7852A}"/>
              </a:ext>
            </a:extLst>
          </p:cNvPr>
          <p:cNvSpPr>
            <a:spLocks noGrp="1"/>
          </p:cNvSpPr>
          <p:nvPr>
            <p:ph type="title"/>
          </p:nvPr>
        </p:nvSpPr>
        <p:spPr>
          <a:xfrm>
            <a:off x="431800" y="225733"/>
            <a:ext cx="5400675" cy="429348"/>
          </a:xfrm>
        </p:spPr>
        <p:txBody>
          <a:bodyPr/>
          <a:lstStyle/>
          <a:p>
            <a:endParaRPr lang="en-US"/>
          </a:p>
        </p:txBody>
      </p:sp>
      <p:sp>
        <p:nvSpPr>
          <p:cNvPr id="35" name="Text Placeholder 4">
            <a:extLst>
              <a:ext uri="{FF2B5EF4-FFF2-40B4-BE49-F238E27FC236}">
                <a16:creationId xmlns:a16="http://schemas.microsoft.com/office/drawing/2014/main" id="{40FCBEC8-87FB-4AD0-9E1A-CFF164E4D91E}"/>
              </a:ext>
            </a:extLst>
          </p:cNvPr>
          <p:cNvSpPr>
            <a:spLocks noGrp="1"/>
          </p:cNvSpPr>
          <p:nvPr>
            <p:ph type="body" sz="quarter" idx="14"/>
          </p:nvPr>
        </p:nvSpPr>
        <p:spPr>
          <a:xfrm>
            <a:off x="431800" y="4384499"/>
            <a:ext cx="5400000" cy="253916"/>
          </a:xfrm>
        </p:spPr>
        <p:txBody>
          <a:bodyPr/>
          <a:lstStyle/>
          <a:p>
            <a:endParaRPr lang="en-US"/>
          </a:p>
        </p:txBody>
      </p:sp>
      <p:pic>
        <p:nvPicPr>
          <p:cNvPr id="9" name="Afbeelding 8" descr="Afbeelding met buiten, boom, weg, straat&#10;&#10;Automatisch gegenereerde beschrijving">
            <a:extLst>
              <a:ext uri="{FF2B5EF4-FFF2-40B4-BE49-F238E27FC236}">
                <a16:creationId xmlns:a16="http://schemas.microsoft.com/office/drawing/2014/main" id="{2BB30600-ABC3-4375-A0F9-FAF8AFB1BE8D}"/>
              </a:ext>
            </a:extLst>
          </p:cNvPr>
          <p:cNvPicPr>
            <a:picLocks noChangeAspect="1"/>
          </p:cNvPicPr>
          <p:nvPr/>
        </p:nvPicPr>
        <p:blipFill rotWithShape="1">
          <a:blip r:embed="rId3"/>
          <a:srcRect l="440" r="8846" b="6"/>
          <a:stretch/>
        </p:blipFill>
        <p:spPr>
          <a:xfrm>
            <a:off x="6551612" y="682626"/>
            <a:ext cx="2160587" cy="3581400"/>
          </a:xfrm>
          <a:prstGeom prst="rect">
            <a:avLst/>
          </a:prstGeom>
          <a:noFill/>
        </p:spPr>
      </p:pic>
      <p:pic>
        <p:nvPicPr>
          <p:cNvPr id="3" name="Afbeelding 2">
            <a:extLst>
              <a:ext uri="{FF2B5EF4-FFF2-40B4-BE49-F238E27FC236}">
                <a16:creationId xmlns:a16="http://schemas.microsoft.com/office/drawing/2014/main" id="{7EDD00E1-2AF2-EEC6-8CD1-C9C779743706}"/>
              </a:ext>
            </a:extLst>
          </p:cNvPr>
          <p:cNvPicPr>
            <a:picLocks noChangeAspect="1"/>
          </p:cNvPicPr>
          <p:nvPr/>
        </p:nvPicPr>
        <p:blipFill>
          <a:blip r:embed="rId4"/>
          <a:stretch>
            <a:fillRect/>
          </a:stretch>
        </p:blipFill>
        <p:spPr>
          <a:xfrm>
            <a:off x="8310473" y="4516084"/>
            <a:ext cx="504825" cy="476250"/>
          </a:xfrm>
          <a:prstGeom prst="rect">
            <a:avLst/>
          </a:prstGeom>
        </p:spPr>
      </p:pic>
      <p:pic>
        <p:nvPicPr>
          <p:cNvPr id="4" name="Picture 2" descr="Afbeelding met tekst&#10;&#10;Automatisch gegenereerde beschrijving">
            <a:extLst>
              <a:ext uri="{FF2B5EF4-FFF2-40B4-BE49-F238E27FC236}">
                <a16:creationId xmlns:a16="http://schemas.microsoft.com/office/drawing/2014/main" id="{F185ABD0-0BBC-63A1-B2CD-DF0199F6CD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9544" y="4588519"/>
            <a:ext cx="1612645" cy="329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290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a:extLst>
              <a:ext uri="{FF2B5EF4-FFF2-40B4-BE49-F238E27FC236}">
                <a16:creationId xmlns:a16="http://schemas.microsoft.com/office/drawing/2014/main" id="{110B4500-A536-4221-86C9-DB0637BB3E05}"/>
              </a:ext>
            </a:extLst>
          </p:cNvPr>
          <p:cNvPicPr>
            <a:picLocks noGrp="1" noChangeAspect="1"/>
          </p:cNvPicPr>
          <p:nvPr>
            <p:ph type="pic" sz="quarter" idx="10"/>
          </p:nvPr>
        </p:nvPicPr>
        <p:blipFill rotWithShape="1">
          <a:blip r:embed="rId3"/>
          <a:srcRect b="18182"/>
          <a:stretch/>
        </p:blipFill>
        <p:spPr>
          <a:xfrm>
            <a:off x="20" y="10"/>
            <a:ext cx="9143980" cy="5143490"/>
          </a:xfrm>
          <a:prstGeom prst="rect">
            <a:avLst/>
          </a:prstGeom>
          <a:noFill/>
        </p:spPr>
      </p:pic>
      <p:sp>
        <p:nvSpPr>
          <p:cNvPr id="4" name="Tijdelijke aanduiding voor dianummer 3" hidden="1">
            <a:extLst>
              <a:ext uri="{FF2B5EF4-FFF2-40B4-BE49-F238E27FC236}">
                <a16:creationId xmlns:a16="http://schemas.microsoft.com/office/drawing/2014/main" id="{842FA0CE-D8B3-4ED8-B9E4-8AC8575F77B0}"/>
              </a:ext>
            </a:extLst>
          </p:cNvPr>
          <p:cNvSpPr>
            <a:spLocks noGrp="1"/>
          </p:cNvSpPr>
          <p:nvPr>
            <p:ph type="sldNum" sz="quarter" idx="4294967295"/>
          </p:nvPr>
        </p:nvSpPr>
        <p:spPr>
          <a:xfrm>
            <a:off x="8848398" y="4831761"/>
            <a:ext cx="230832" cy="138499"/>
          </a:xfrm>
        </p:spPr>
        <p:txBody>
          <a:bodyPr/>
          <a:lstStyle/>
          <a:p>
            <a:pPr>
              <a:spcAft>
                <a:spcPts val="600"/>
              </a:spcAft>
            </a:pPr>
            <a:fld id="{37949326-3C7D-490F-8450-DCF29F9086DB}" type="slidenum">
              <a:rPr lang="nl-NL" smtClean="0"/>
              <a:pPr>
                <a:spcAft>
                  <a:spcPts val="600"/>
                </a:spcAft>
              </a:pPr>
              <a:t>12</a:t>
            </a:fld>
            <a:endParaRPr lang="nl-NL"/>
          </a:p>
        </p:txBody>
      </p:sp>
      <p:pic>
        <p:nvPicPr>
          <p:cNvPr id="2" name="Picture 2" descr="Afbeelding met tekst&#10;&#10;Automatisch gegenereerde beschrijving">
            <a:extLst>
              <a:ext uri="{FF2B5EF4-FFF2-40B4-BE49-F238E27FC236}">
                <a16:creationId xmlns:a16="http://schemas.microsoft.com/office/drawing/2014/main" id="{7E0E06C3-361C-8FCA-1643-9ABEEE8663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9544" y="4588519"/>
            <a:ext cx="1612645" cy="329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927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C5287091-08BE-44C1-BE87-E0F63ABAE2BE}"/>
              </a:ext>
            </a:extLst>
          </p:cNvPr>
          <p:cNvPicPr>
            <a:picLocks noChangeAspect="1"/>
          </p:cNvPicPr>
          <p:nvPr/>
        </p:nvPicPr>
        <p:blipFill rotWithShape="1">
          <a:blip r:embed="rId2"/>
          <a:srcRect t="2293" b="13752"/>
          <a:stretch/>
        </p:blipFill>
        <p:spPr>
          <a:xfrm>
            <a:off x="20" y="10"/>
            <a:ext cx="9143980" cy="5143490"/>
          </a:xfrm>
          <a:prstGeom prst="rect">
            <a:avLst/>
          </a:prstGeom>
          <a:noFill/>
        </p:spPr>
      </p:pic>
      <p:pic>
        <p:nvPicPr>
          <p:cNvPr id="2" name="Picture 2" descr="Afbeelding met tekst&#10;&#10;Automatisch gegenereerde beschrijving">
            <a:extLst>
              <a:ext uri="{FF2B5EF4-FFF2-40B4-BE49-F238E27FC236}">
                <a16:creationId xmlns:a16="http://schemas.microsoft.com/office/drawing/2014/main" id="{C19AD71C-0208-B060-168E-4F2175326C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9544" y="4588519"/>
            <a:ext cx="1612645" cy="329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706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BB4E73BE-C388-42B5-97DB-9550124BB3F2}"/>
              </a:ext>
            </a:extLst>
          </p:cNvPr>
          <p:cNvSpPr>
            <a:spLocks noGrp="1"/>
          </p:cNvSpPr>
          <p:nvPr>
            <p:ph type="title"/>
          </p:nvPr>
        </p:nvSpPr>
        <p:spPr/>
        <p:txBody>
          <a:bodyPr/>
          <a:lstStyle/>
          <a:p>
            <a:r>
              <a:rPr lang="nl-NL"/>
              <a:t>Toelichting ontwerp</a:t>
            </a:r>
          </a:p>
        </p:txBody>
      </p:sp>
      <p:sp>
        <p:nvSpPr>
          <p:cNvPr id="11" name="Tijdelijke aanduiding voor inhoud 10">
            <a:extLst>
              <a:ext uri="{FF2B5EF4-FFF2-40B4-BE49-F238E27FC236}">
                <a16:creationId xmlns:a16="http://schemas.microsoft.com/office/drawing/2014/main" id="{B9E76090-523A-479E-B01E-0BAAA03E3DB5}"/>
              </a:ext>
            </a:extLst>
          </p:cNvPr>
          <p:cNvSpPr>
            <a:spLocks noGrp="1"/>
          </p:cNvSpPr>
          <p:nvPr>
            <p:ph idx="1"/>
          </p:nvPr>
        </p:nvSpPr>
        <p:spPr/>
        <p:txBody>
          <a:bodyPr>
            <a:normAutofit/>
          </a:bodyPr>
          <a:lstStyle/>
          <a:p>
            <a:pPr rtl="0" fontAlgn="base">
              <a:spcBef>
                <a:spcPts val="0"/>
              </a:spcBef>
              <a:spcAft>
                <a:spcPts val="0"/>
              </a:spcAft>
              <a:buFont typeface="Arial" panose="020B0604020202020204" pitchFamily="34" charset="0"/>
              <a:buChar char="•"/>
            </a:pPr>
            <a:r>
              <a:rPr lang="nl-NL" sz="1800" b="0" i="0" u="none" strike="noStrike">
                <a:solidFill>
                  <a:srgbClr val="000000"/>
                </a:solidFill>
                <a:effectLst/>
                <a:latin typeface="Avenir"/>
              </a:rPr>
              <a:t>Renovatie woningen &amp; nieuwbouw</a:t>
            </a:r>
            <a:endParaRPr lang="nl-NL" sz="1800" b="0" i="0" u="none" strike="noStrike">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nl-NL" sz="1800" b="0" i="0" u="none" strike="noStrike">
                <a:solidFill>
                  <a:srgbClr val="000000"/>
                </a:solidFill>
                <a:effectLst/>
                <a:latin typeface="Avenir"/>
              </a:rPr>
              <a:t>Parkeren en een leefbare wijk</a:t>
            </a:r>
            <a:endParaRPr lang="nl-NL" sz="1800" b="0" i="0" u="none" strike="noStrike">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nl-NL" sz="1800" b="0" i="0" u="none" strike="noStrike">
                <a:solidFill>
                  <a:srgbClr val="000000"/>
                </a:solidFill>
                <a:effectLst/>
                <a:latin typeface="Avenir"/>
              </a:rPr>
              <a:t>Warmtenet</a:t>
            </a:r>
            <a:endParaRPr lang="nl-NL" sz="1800" b="0" i="0" u="none" strike="noStrike">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nl-NL" sz="1800" b="0" i="0" u="none" strike="noStrike">
                <a:solidFill>
                  <a:srgbClr val="000000"/>
                </a:solidFill>
                <a:effectLst/>
                <a:latin typeface="Avenir"/>
              </a:rPr>
              <a:t>Divers bomenbestand</a:t>
            </a:r>
            <a:endParaRPr lang="nl-NL" sz="1800" b="0" i="0" u="none" strike="noStrike">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nl-NL" sz="1800" b="0" i="0" u="none" strike="noStrike">
                <a:solidFill>
                  <a:srgbClr val="000000"/>
                </a:solidFill>
                <a:effectLst/>
                <a:latin typeface="Avenir"/>
              </a:rPr>
              <a:t>Ecologie</a:t>
            </a:r>
            <a:endParaRPr lang="nl-NL" sz="1800" b="0" i="0" u="none" strike="noStrike">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nl-NL" sz="1800" b="0" i="0" u="none" strike="noStrike">
                <a:solidFill>
                  <a:srgbClr val="000000"/>
                </a:solidFill>
                <a:effectLst/>
                <a:latin typeface="Avenir"/>
              </a:rPr>
              <a:t>Klimaatadaptatie </a:t>
            </a:r>
            <a:endParaRPr lang="nl-NL" sz="1800" b="0" i="0" u="none" strike="noStrike">
              <a:solidFill>
                <a:srgbClr val="000000"/>
              </a:solidFill>
              <a:effectLst/>
              <a:latin typeface="Arial" panose="020B0604020202020204" pitchFamily="34" charset="0"/>
            </a:endParaRPr>
          </a:p>
          <a:p>
            <a:pPr marL="0" indent="0">
              <a:buNone/>
            </a:pPr>
            <a:br>
              <a:rPr lang="nl-NL" b="0">
                <a:effectLst/>
              </a:rPr>
            </a:br>
            <a:r>
              <a:rPr lang="nl-NL" sz="1800" b="0" i="0" u="none" strike="noStrike">
                <a:solidFill>
                  <a:srgbClr val="000000"/>
                </a:solidFill>
                <a:effectLst/>
                <a:latin typeface="Avenir"/>
              </a:rPr>
              <a:t>Dat zorgt voor </a:t>
            </a:r>
            <a:r>
              <a:rPr lang="nl-NL" sz="1800" b="0" i="0" u="none" strike="noStrike">
                <a:effectLst/>
                <a:latin typeface="Avenir"/>
              </a:rPr>
              <a:t>werk met werk maken</a:t>
            </a:r>
            <a:endParaRPr lang="nl-NL"/>
          </a:p>
        </p:txBody>
      </p:sp>
      <p:sp>
        <p:nvSpPr>
          <p:cNvPr id="12" name="Tijdelijke aanduiding voor tekst 11">
            <a:extLst>
              <a:ext uri="{FF2B5EF4-FFF2-40B4-BE49-F238E27FC236}">
                <a16:creationId xmlns:a16="http://schemas.microsoft.com/office/drawing/2014/main" id="{BB41DD7D-1A12-44CF-ADD8-F0F94351BAB9}"/>
              </a:ext>
            </a:extLst>
          </p:cNvPr>
          <p:cNvSpPr>
            <a:spLocks noGrp="1"/>
          </p:cNvSpPr>
          <p:nvPr>
            <p:ph type="body" sz="quarter" idx="13"/>
          </p:nvPr>
        </p:nvSpPr>
        <p:spPr/>
        <p:txBody>
          <a:bodyPr/>
          <a:lstStyle/>
          <a:p>
            <a:r>
              <a:rPr lang="nl-NL"/>
              <a:t>Opgaven in de wijk</a:t>
            </a:r>
          </a:p>
        </p:txBody>
      </p:sp>
      <p:pic>
        <p:nvPicPr>
          <p:cNvPr id="2" name="Afbeelding 1">
            <a:extLst>
              <a:ext uri="{FF2B5EF4-FFF2-40B4-BE49-F238E27FC236}">
                <a16:creationId xmlns:a16="http://schemas.microsoft.com/office/drawing/2014/main" id="{3617A0A8-8BB4-8AC8-7E5C-73E4C401FF02}"/>
              </a:ext>
            </a:extLst>
          </p:cNvPr>
          <p:cNvPicPr>
            <a:picLocks noChangeAspect="1"/>
          </p:cNvPicPr>
          <p:nvPr/>
        </p:nvPicPr>
        <p:blipFill>
          <a:blip r:embed="rId2"/>
          <a:stretch>
            <a:fillRect/>
          </a:stretch>
        </p:blipFill>
        <p:spPr>
          <a:xfrm>
            <a:off x="8390423" y="4510038"/>
            <a:ext cx="432388" cy="521611"/>
          </a:xfrm>
          <a:prstGeom prst="rect">
            <a:avLst/>
          </a:prstGeom>
        </p:spPr>
      </p:pic>
      <p:pic>
        <p:nvPicPr>
          <p:cNvPr id="3" name="Picture 2" descr="Afbeelding met tekst&#10;&#10;Automatisch gegenereerde beschrijving">
            <a:extLst>
              <a:ext uri="{FF2B5EF4-FFF2-40B4-BE49-F238E27FC236}">
                <a16:creationId xmlns:a16="http://schemas.microsoft.com/office/drawing/2014/main" id="{E37E9CC8-8B85-A0C7-1316-E437A01E1B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9544" y="4588519"/>
            <a:ext cx="1612645" cy="329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9936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BB4E73BE-C388-42B5-97DB-9550124BB3F2}"/>
              </a:ext>
            </a:extLst>
          </p:cNvPr>
          <p:cNvSpPr>
            <a:spLocks noGrp="1"/>
          </p:cNvSpPr>
          <p:nvPr>
            <p:ph type="title"/>
          </p:nvPr>
        </p:nvSpPr>
        <p:spPr/>
        <p:txBody>
          <a:bodyPr/>
          <a:lstStyle/>
          <a:p>
            <a:r>
              <a:rPr lang="nl-NL"/>
              <a:t>Herinrichting straten</a:t>
            </a:r>
          </a:p>
        </p:txBody>
      </p:sp>
      <p:sp>
        <p:nvSpPr>
          <p:cNvPr id="11" name="Tijdelijke aanduiding voor inhoud 10">
            <a:extLst>
              <a:ext uri="{FF2B5EF4-FFF2-40B4-BE49-F238E27FC236}">
                <a16:creationId xmlns:a16="http://schemas.microsoft.com/office/drawing/2014/main" id="{B9E76090-523A-479E-B01E-0BAAA03E3DB5}"/>
              </a:ext>
            </a:extLst>
          </p:cNvPr>
          <p:cNvSpPr>
            <a:spLocks noGrp="1"/>
          </p:cNvSpPr>
          <p:nvPr>
            <p:ph idx="1"/>
          </p:nvPr>
        </p:nvSpPr>
        <p:spPr/>
        <p:txBody>
          <a:bodyPr>
            <a:normAutofit/>
          </a:bodyPr>
          <a:lstStyle/>
          <a:p>
            <a:pPr marL="0" indent="0" rtl="0" fontAlgn="base">
              <a:spcBef>
                <a:spcPts val="0"/>
              </a:spcBef>
              <a:spcAft>
                <a:spcPts val="0"/>
              </a:spcAft>
              <a:buNone/>
            </a:pPr>
            <a:endParaRPr lang="nl-NL"/>
          </a:p>
        </p:txBody>
      </p:sp>
      <p:sp>
        <p:nvSpPr>
          <p:cNvPr id="12" name="Tijdelijke aanduiding voor tekst 11">
            <a:extLst>
              <a:ext uri="{FF2B5EF4-FFF2-40B4-BE49-F238E27FC236}">
                <a16:creationId xmlns:a16="http://schemas.microsoft.com/office/drawing/2014/main" id="{BB41DD7D-1A12-44CF-ADD8-F0F94351BAB9}"/>
              </a:ext>
            </a:extLst>
          </p:cNvPr>
          <p:cNvSpPr>
            <a:spLocks noGrp="1"/>
          </p:cNvSpPr>
          <p:nvPr>
            <p:ph type="body" sz="quarter" idx="13"/>
          </p:nvPr>
        </p:nvSpPr>
        <p:spPr/>
        <p:txBody>
          <a:bodyPr/>
          <a:lstStyle/>
          <a:p>
            <a:r>
              <a:rPr lang="nl-NL"/>
              <a:t>Huidige situatie</a:t>
            </a:r>
          </a:p>
        </p:txBody>
      </p:sp>
      <p:pic>
        <p:nvPicPr>
          <p:cNvPr id="2" name="Afbeelding 1">
            <a:extLst>
              <a:ext uri="{FF2B5EF4-FFF2-40B4-BE49-F238E27FC236}">
                <a16:creationId xmlns:a16="http://schemas.microsoft.com/office/drawing/2014/main" id="{3617A0A8-8BB4-8AC8-7E5C-73E4C401FF02}"/>
              </a:ext>
            </a:extLst>
          </p:cNvPr>
          <p:cNvPicPr>
            <a:picLocks noChangeAspect="1"/>
          </p:cNvPicPr>
          <p:nvPr/>
        </p:nvPicPr>
        <p:blipFill>
          <a:blip r:embed="rId2"/>
          <a:stretch>
            <a:fillRect/>
          </a:stretch>
        </p:blipFill>
        <p:spPr>
          <a:xfrm>
            <a:off x="8390423" y="4510038"/>
            <a:ext cx="432388" cy="521611"/>
          </a:xfrm>
          <a:prstGeom prst="rect">
            <a:avLst/>
          </a:prstGeom>
        </p:spPr>
      </p:pic>
      <p:pic>
        <p:nvPicPr>
          <p:cNvPr id="3" name="Picture 2" descr="Afbeelding met tekst&#10;&#10;Automatisch gegenereerde beschrijving">
            <a:extLst>
              <a:ext uri="{FF2B5EF4-FFF2-40B4-BE49-F238E27FC236}">
                <a16:creationId xmlns:a16="http://schemas.microsoft.com/office/drawing/2014/main" id="{E37E9CC8-8B85-A0C7-1316-E437A01E1B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9544" y="4588519"/>
            <a:ext cx="1612645" cy="329248"/>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74D50D97-CDA8-8FD7-AB6B-EC77DEDAC1CA}"/>
              </a:ext>
            </a:extLst>
          </p:cNvPr>
          <p:cNvPicPr>
            <a:picLocks noChangeAspect="1"/>
          </p:cNvPicPr>
          <p:nvPr/>
        </p:nvPicPr>
        <p:blipFill>
          <a:blip r:embed="rId4"/>
          <a:stretch>
            <a:fillRect/>
          </a:stretch>
        </p:blipFill>
        <p:spPr>
          <a:xfrm>
            <a:off x="431800" y="1010343"/>
            <a:ext cx="8101016" cy="3514904"/>
          </a:xfrm>
          <a:prstGeom prst="rect">
            <a:avLst/>
          </a:prstGeom>
        </p:spPr>
      </p:pic>
    </p:spTree>
    <p:extLst>
      <p:ext uri="{BB962C8B-B14F-4D97-AF65-F5344CB8AC3E}">
        <p14:creationId xmlns:p14="http://schemas.microsoft.com/office/powerpoint/2010/main" val="5564625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BB4E73BE-C388-42B5-97DB-9550124BB3F2}"/>
              </a:ext>
            </a:extLst>
          </p:cNvPr>
          <p:cNvSpPr>
            <a:spLocks noGrp="1"/>
          </p:cNvSpPr>
          <p:nvPr>
            <p:ph type="title"/>
          </p:nvPr>
        </p:nvSpPr>
        <p:spPr/>
        <p:txBody>
          <a:bodyPr/>
          <a:lstStyle/>
          <a:p>
            <a:r>
              <a:rPr lang="nl-NL"/>
              <a:t>Herinrichting straten</a:t>
            </a:r>
          </a:p>
        </p:txBody>
      </p:sp>
      <p:sp>
        <p:nvSpPr>
          <p:cNvPr id="12" name="Tijdelijke aanduiding voor tekst 11">
            <a:extLst>
              <a:ext uri="{FF2B5EF4-FFF2-40B4-BE49-F238E27FC236}">
                <a16:creationId xmlns:a16="http://schemas.microsoft.com/office/drawing/2014/main" id="{BB41DD7D-1A12-44CF-ADD8-F0F94351BAB9}"/>
              </a:ext>
            </a:extLst>
          </p:cNvPr>
          <p:cNvSpPr>
            <a:spLocks noGrp="1"/>
          </p:cNvSpPr>
          <p:nvPr>
            <p:ph type="body" sz="quarter" idx="13"/>
          </p:nvPr>
        </p:nvSpPr>
        <p:spPr/>
        <p:txBody>
          <a:bodyPr/>
          <a:lstStyle/>
          <a:p>
            <a:r>
              <a:rPr lang="nl-NL"/>
              <a:t>Uitgangspunten bouwdoos </a:t>
            </a:r>
            <a:r>
              <a:rPr lang="nl-NL" err="1"/>
              <a:t>selwerd</a:t>
            </a:r>
            <a:endParaRPr lang="nl-NL"/>
          </a:p>
        </p:txBody>
      </p:sp>
      <p:pic>
        <p:nvPicPr>
          <p:cNvPr id="2" name="Afbeelding 1">
            <a:extLst>
              <a:ext uri="{FF2B5EF4-FFF2-40B4-BE49-F238E27FC236}">
                <a16:creationId xmlns:a16="http://schemas.microsoft.com/office/drawing/2014/main" id="{3617A0A8-8BB4-8AC8-7E5C-73E4C401FF02}"/>
              </a:ext>
            </a:extLst>
          </p:cNvPr>
          <p:cNvPicPr>
            <a:picLocks noChangeAspect="1"/>
          </p:cNvPicPr>
          <p:nvPr/>
        </p:nvPicPr>
        <p:blipFill>
          <a:blip r:embed="rId2"/>
          <a:stretch>
            <a:fillRect/>
          </a:stretch>
        </p:blipFill>
        <p:spPr>
          <a:xfrm>
            <a:off x="8392969" y="4491034"/>
            <a:ext cx="432388" cy="521611"/>
          </a:xfrm>
          <a:prstGeom prst="rect">
            <a:avLst/>
          </a:prstGeom>
        </p:spPr>
      </p:pic>
      <p:pic>
        <p:nvPicPr>
          <p:cNvPr id="3" name="Picture 2" descr="Afbeelding met tekst&#10;&#10;Automatisch gegenereerde beschrijving">
            <a:extLst>
              <a:ext uri="{FF2B5EF4-FFF2-40B4-BE49-F238E27FC236}">
                <a16:creationId xmlns:a16="http://schemas.microsoft.com/office/drawing/2014/main" id="{E37E9CC8-8B85-A0C7-1316-E437A01E1B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9544" y="4588519"/>
            <a:ext cx="1612645" cy="329248"/>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63BC0FF4-C200-3C61-4254-5AE0C58DEBD5}"/>
              </a:ext>
            </a:extLst>
          </p:cNvPr>
          <p:cNvPicPr>
            <a:picLocks noChangeAspect="1"/>
          </p:cNvPicPr>
          <p:nvPr/>
        </p:nvPicPr>
        <p:blipFill>
          <a:blip r:embed="rId4"/>
          <a:stretch>
            <a:fillRect/>
          </a:stretch>
        </p:blipFill>
        <p:spPr>
          <a:xfrm>
            <a:off x="195262" y="933450"/>
            <a:ext cx="8753475" cy="3276600"/>
          </a:xfrm>
          <a:prstGeom prst="rect">
            <a:avLst/>
          </a:prstGeom>
        </p:spPr>
      </p:pic>
    </p:spTree>
    <p:extLst>
      <p:ext uri="{BB962C8B-B14F-4D97-AF65-F5344CB8AC3E}">
        <p14:creationId xmlns:p14="http://schemas.microsoft.com/office/powerpoint/2010/main" val="41501244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BB4E73BE-C388-42B5-97DB-9550124BB3F2}"/>
              </a:ext>
            </a:extLst>
          </p:cNvPr>
          <p:cNvSpPr>
            <a:spLocks noGrp="1"/>
          </p:cNvSpPr>
          <p:nvPr>
            <p:ph type="title"/>
          </p:nvPr>
        </p:nvSpPr>
        <p:spPr/>
        <p:txBody>
          <a:bodyPr/>
          <a:lstStyle/>
          <a:p>
            <a:r>
              <a:rPr lang="nl-NL"/>
              <a:t>Herinrichting straten</a:t>
            </a:r>
          </a:p>
        </p:txBody>
      </p:sp>
      <p:sp>
        <p:nvSpPr>
          <p:cNvPr id="12" name="Tijdelijke aanduiding voor tekst 11">
            <a:extLst>
              <a:ext uri="{FF2B5EF4-FFF2-40B4-BE49-F238E27FC236}">
                <a16:creationId xmlns:a16="http://schemas.microsoft.com/office/drawing/2014/main" id="{BB41DD7D-1A12-44CF-ADD8-F0F94351BAB9}"/>
              </a:ext>
            </a:extLst>
          </p:cNvPr>
          <p:cNvSpPr>
            <a:spLocks noGrp="1"/>
          </p:cNvSpPr>
          <p:nvPr>
            <p:ph type="body" sz="quarter" idx="13"/>
          </p:nvPr>
        </p:nvSpPr>
        <p:spPr/>
        <p:txBody>
          <a:bodyPr/>
          <a:lstStyle/>
          <a:p>
            <a:endParaRPr lang="nl-NL"/>
          </a:p>
        </p:txBody>
      </p:sp>
      <p:pic>
        <p:nvPicPr>
          <p:cNvPr id="2" name="Afbeelding 1">
            <a:extLst>
              <a:ext uri="{FF2B5EF4-FFF2-40B4-BE49-F238E27FC236}">
                <a16:creationId xmlns:a16="http://schemas.microsoft.com/office/drawing/2014/main" id="{3617A0A8-8BB4-8AC8-7E5C-73E4C401FF02}"/>
              </a:ext>
            </a:extLst>
          </p:cNvPr>
          <p:cNvPicPr>
            <a:picLocks noChangeAspect="1"/>
          </p:cNvPicPr>
          <p:nvPr/>
        </p:nvPicPr>
        <p:blipFill>
          <a:blip r:embed="rId2"/>
          <a:stretch>
            <a:fillRect/>
          </a:stretch>
        </p:blipFill>
        <p:spPr>
          <a:xfrm>
            <a:off x="8392969" y="4491034"/>
            <a:ext cx="432388" cy="521611"/>
          </a:xfrm>
          <a:prstGeom prst="rect">
            <a:avLst/>
          </a:prstGeom>
        </p:spPr>
      </p:pic>
      <p:pic>
        <p:nvPicPr>
          <p:cNvPr id="3" name="Picture 2" descr="Afbeelding met tekst&#10;&#10;Automatisch gegenereerde beschrijving">
            <a:extLst>
              <a:ext uri="{FF2B5EF4-FFF2-40B4-BE49-F238E27FC236}">
                <a16:creationId xmlns:a16="http://schemas.microsoft.com/office/drawing/2014/main" id="{E37E9CC8-8B85-A0C7-1316-E437A01E1B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9544" y="4588519"/>
            <a:ext cx="1612645" cy="329248"/>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9E764C79-C5C4-D91B-1D4C-01594A675E6C}"/>
              </a:ext>
            </a:extLst>
          </p:cNvPr>
          <p:cNvPicPr>
            <a:picLocks noChangeAspect="1"/>
          </p:cNvPicPr>
          <p:nvPr/>
        </p:nvPicPr>
        <p:blipFill>
          <a:blip r:embed="rId4"/>
          <a:stretch>
            <a:fillRect/>
          </a:stretch>
        </p:blipFill>
        <p:spPr>
          <a:xfrm>
            <a:off x="300038" y="923530"/>
            <a:ext cx="8132152" cy="3472257"/>
          </a:xfrm>
          <a:prstGeom prst="rect">
            <a:avLst/>
          </a:prstGeom>
        </p:spPr>
      </p:pic>
    </p:spTree>
    <p:extLst>
      <p:ext uri="{BB962C8B-B14F-4D97-AF65-F5344CB8AC3E}">
        <p14:creationId xmlns:p14="http://schemas.microsoft.com/office/powerpoint/2010/main" val="7314866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BB4E73BE-C388-42B5-97DB-9550124BB3F2}"/>
              </a:ext>
            </a:extLst>
          </p:cNvPr>
          <p:cNvSpPr>
            <a:spLocks noGrp="1"/>
          </p:cNvSpPr>
          <p:nvPr>
            <p:ph type="title"/>
          </p:nvPr>
        </p:nvSpPr>
        <p:spPr/>
        <p:txBody>
          <a:bodyPr/>
          <a:lstStyle/>
          <a:p>
            <a:r>
              <a:rPr lang="nl-NL"/>
              <a:t>Herinrichting straten</a:t>
            </a:r>
          </a:p>
        </p:txBody>
      </p:sp>
      <p:sp>
        <p:nvSpPr>
          <p:cNvPr id="12" name="Tijdelijke aanduiding voor tekst 11">
            <a:extLst>
              <a:ext uri="{FF2B5EF4-FFF2-40B4-BE49-F238E27FC236}">
                <a16:creationId xmlns:a16="http://schemas.microsoft.com/office/drawing/2014/main" id="{BB41DD7D-1A12-44CF-ADD8-F0F94351BAB9}"/>
              </a:ext>
            </a:extLst>
          </p:cNvPr>
          <p:cNvSpPr>
            <a:spLocks noGrp="1"/>
          </p:cNvSpPr>
          <p:nvPr>
            <p:ph type="body" sz="quarter" idx="13"/>
          </p:nvPr>
        </p:nvSpPr>
        <p:spPr/>
        <p:txBody>
          <a:bodyPr/>
          <a:lstStyle/>
          <a:p>
            <a:endParaRPr lang="nl-NL"/>
          </a:p>
        </p:txBody>
      </p:sp>
      <p:pic>
        <p:nvPicPr>
          <p:cNvPr id="2" name="Afbeelding 1">
            <a:extLst>
              <a:ext uri="{FF2B5EF4-FFF2-40B4-BE49-F238E27FC236}">
                <a16:creationId xmlns:a16="http://schemas.microsoft.com/office/drawing/2014/main" id="{3617A0A8-8BB4-8AC8-7E5C-73E4C401FF02}"/>
              </a:ext>
            </a:extLst>
          </p:cNvPr>
          <p:cNvPicPr>
            <a:picLocks noChangeAspect="1"/>
          </p:cNvPicPr>
          <p:nvPr/>
        </p:nvPicPr>
        <p:blipFill>
          <a:blip r:embed="rId2"/>
          <a:stretch>
            <a:fillRect/>
          </a:stretch>
        </p:blipFill>
        <p:spPr>
          <a:xfrm>
            <a:off x="8392969" y="4491034"/>
            <a:ext cx="432388" cy="521611"/>
          </a:xfrm>
          <a:prstGeom prst="rect">
            <a:avLst/>
          </a:prstGeom>
        </p:spPr>
      </p:pic>
      <p:pic>
        <p:nvPicPr>
          <p:cNvPr id="3" name="Picture 2" descr="Afbeelding met tekst&#10;&#10;Automatisch gegenereerde beschrijving">
            <a:extLst>
              <a:ext uri="{FF2B5EF4-FFF2-40B4-BE49-F238E27FC236}">
                <a16:creationId xmlns:a16="http://schemas.microsoft.com/office/drawing/2014/main" id="{E37E9CC8-8B85-A0C7-1316-E437A01E1B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9544" y="4588519"/>
            <a:ext cx="1612645" cy="329248"/>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686B8E73-E914-CE15-94A5-DF7F63143A76}"/>
              </a:ext>
            </a:extLst>
          </p:cNvPr>
          <p:cNvPicPr>
            <a:picLocks noChangeAspect="1"/>
          </p:cNvPicPr>
          <p:nvPr/>
        </p:nvPicPr>
        <p:blipFill rotWithShape="1">
          <a:blip r:embed="rId4"/>
          <a:srcRect t="1413"/>
          <a:stretch/>
        </p:blipFill>
        <p:spPr>
          <a:xfrm>
            <a:off x="431800" y="1095555"/>
            <a:ext cx="5336157" cy="3596968"/>
          </a:xfrm>
          <a:prstGeom prst="rect">
            <a:avLst/>
          </a:prstGeom>
        </p:spPr>
      </p:pic>
    </p:spTree>
    <p:extLst>
      <p:ext uri="{BB962C8B-B14F-4D97-AF65-F5344CB8AC3E}">
        <p14:creationId xmlns:p14="http://schemas.microsoft.com/office/powerpoint/2010/main" val="31970782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BB4E73BE-C388-42B5-97DB-9550124BB3F2}"/>
              </a:ext>
            </a:extLst>
          </p:cNvPr>
          <p:cNvSpPr>
            <a:spLocks noGrp="1"/>
          </p:cNvSpPr>
          <p:nvPr>
            <p:ph type="title"/>
          </p:nvPr>
        </p:nvSpPr>
        <p:spPr/>
        <p:txBody>
          <a:bodyPr/>
          <a:lstStyle/>
          <a:p>
            <a:r>
              <a:rPr lang="nl-NL"/>
              <a:t>samenwerking</a:t>
            </a:r>
          </a:p>
        </p:txBody>
      </p:sp>
      <p:sp>
        <p:nvSpPr>
          <p:cNvPr id="12" name="Tijdelijke aanduiding voor tekst 11">
            <a:extLst>
              <a:ext uri="{FF2B5EF4-FFF2-40B4-BE49-F238E27FC236}">
                <a16:creationId xmlns:a16="http://schemas.microsoft.com/office/drawing/2014/main" id="{BB41DD7D-1A12-44CF-ADD8-F0F94351BAB9}"/>
              </a:ext>
            </a:extLst>
          </p:cNvPr>
          <p:cNvSpPr>
            <a:spLocks noGrp="1"/>
          </p:cNvSpPr>
          <p:nvPr>
            <p:ph type="body" sz="quarter" idx="13"/>
          </p:nvPr>
        </p:nvSpPr>
        <p:spPr/>
        <p:txBody>
          <a:bodyPr/>
          <a:lstStyle/>
          <a:p>
            <a:endParaRPr lang="nl-NL"/>
          </a:p>
        </p:txBody>
      </p:sp>
      <p:pic>
        <p:nvPicPr>
          <p:cNvPr id="2" name="Afbeelding 1">
            <a:extLst>
              <a:ext uri="{FF2B5EF4-FFF2-40B4-BE49-F238E27FC236}">
                <a16:creationId xmlns:a16="http://schemas.microsoft.com/office/drawing/2014/main" id="{3617A0A8-8BB4-8AC8-7E5C-73E4C401FF02}"/>
              </a:ext>
            </a:extLst>
          </p:cNvPr>
          <p:cNvPicPr>
            <a:picLocks noChangeAspect="1"/>
          </p:cNvPicPr>
          <p:nvPr/>
        </p:nvPicPr>
        <p:blipFill>
          <a:blip r:embed="rId2"/>
          <a:stretch>
            <a:fillRect/>
          </a:stretch>
        </p:blipFill>
        <p:spPr>
          <a:xfrm>
            <a:off x="8392969" y="4491034"/>
            <a:ext cx="432388" cy="521611"/>
          </a:xfrm>
          <a:prstGeom prst="rect">
            <a:avLst/>
          </a:prstGeom>
        </p:spPr>
      </p:pic>
      <p:pic>
        <p:nvPicPr>
          <p:cNvPr id="3" name="Picture 2" descr="Afbeelding met tekst&#10;&#10;Automatisch gegenereerde beschrijving">
            <a:extLst>
              <a:ext uri="{FF2B5EF4-FFF2-40B4-BE49-F238E27FC236}">
                <a16:creationId xmlns:a16="http://schemas.microsoft.com/office/drawing/2014/main" id="{E37E9CC8-8B85-A0C7-1316-E437A01E1B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9544" y="4588519"/>
            <a:ext cx="1612645" cy="329248"/>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E0DCBB02-01AB-34F8-47AD-747061AFF195}"/>
              </a:ext>
            </a:extLst>
          </p:cNvPr>
          <p:cNvPicPr>
            <a:picLocks noChangeAspect="1"/>
          </p:cNvPicPr>
          <p:nvPr/>
        </p:nvPicPr>
        <p:blipFill>
          <a:blip r:embed="rId4"/>
          <a:stretch>
            <a:fillRect/>
          </a:stretch>
        </p:blipFill>
        <p:spPr>
          <a:xfrm>
            <a:off x="431800" y="1110412"/>
            <a:ext cx="4140199" cy="2745351"/>
          </a:xfrm>
          <a:prstGeom prst="rect">
            <a:avLst/>
          </a:prstGeom>
        </p:spPr>
      </p:pic>
      <p:pic>
        <p:nvPicPr>
          <p:cNvPr id="8" name="Afbeelding 7">
            <a:extLst>
              <a:ext uri="{FF2B5EF4-FFF2-40B4-BE49-F238E27FC236}">
                <a16:creationId xmlns:a16="http://schemas.microsoft.com/office/drawing/2014/main" id="{6E8233B9-A769-87E3-8D94-16CD5408B890}"/>
              </a:ext>
            </a:extLst>
          </p:cNvPr>
          <p:cNvPicPr>
            <a:picLocks noChangeAspect="1"/>
          </p:cNvPicPr>
          <p:nvPr/>
        </p:nvPicPr>
        <p:blipFill>
          <a:blip r:embed="rId5"/>
          <a:stretch>
            <a:fillRect/>
          </a:stretch>
        </p:blipFill>
        <p:spPr>
          <a:xfrm>
            <a:off x="4658598" y="1110412"/>
            <a:ext cx="4166759" cy="2745350"/>
          </a:xfrm>
          <a:prstGeom prst="rect">
            <a:avLst/>
          </a:prstGeom>
        </p:spPr>
      </p:pic>
      <p:pic>
        <p:nvPicPr>
          <p:cNvPr id="9" name="Picture 2" descr="Afbeelding met tekst&#10;&#10;Automatisch gegenereerde beschrijving">
            <a:extLst>
              <a:ext uri="{FF2B5EF4-FFF2-40B4-BE49-F238E27FC236}">
                <a16:creationId xmlns:a16="http://schemas.microsoft.com/office/drawing/2014/main" id="{35D34B26-3595-4242-7A96-D5986A562A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6865"/>
          <a:stretch/>
        </p:blipFill>
        <p:spPr bwMode="auto">
          <a:xfrm>
            <a:off x="3157763" y="2363638"/>
            <a:ext cx="337749" cy="208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107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BAC35DEA-66B2-4063-B30F-E3C696020612}"/>
              </a:ext>
            </a:extLst>
          </p:cNvPr>
          <p:cNvSpPr txBox="1"/>
          <p:nvPr/>
        </p:nvSpPr>
        <p:spPr>
          <a:xfrm>
            <a:off x="395653" y="3567479"/>
            <a:ext cx="8354891" cy="697835"/>
          </a:xfrm>
          <a:prstGeom prst="rect">
            <a:avLst/>
          </a:prstGeom>
        </p:spPr>
        <p:txBody>
          <a:bodyPr vert="horz" lIns="68580" tIns="34290" rIns="68580" bIns="34290" rtlCol="0" anchor="b">
            <a:normAutofit/>
          </a:bodyPr>
          <a:lstStyle/>
          <a:p>
            <a:pPr algn="ctr">
              <a:lnSpc>
                <a:spcPct val="90000"/>
              </a:lnSpc>
              <a:spcBef>
                <a:spcPct val="0"/>
              </a:spcBef>
              <a:spcAft>
                <a:spcPts val="450"/>
              </a:spcAft>
            </a:pPr>
            <a:r>
              <a:rPr lang="en-US" sz="4050">
                <a:solidFill>
                  <a:srgbClr val="FFFFFF"/>
                </a:solidFill>
                <a:latin typeface="+mj-lt"/>
                <a:ea typeface="+mj-ea"/>
                <a:cs typeface="+mj-cs"/>
              </a:rPr>
              <a:t>Wat </a:t>
            </a:r>
            <a:r>
              <a:rPr lang="en-US" sz="4050" err="1">
                <a:solidFill>
                  <a:srgbClr val="FFFFFF"/>
                </a:solidFill>
                <a:latin typeface="+mj-lt"/>
                <a:ea typeface="+mj-ea"/>
                <a:cs typeface="+mj-cs"/>
              </a:rPr>
              <a:t>doen</a:t>
            </a:r>
            <a:r>
              <a:rPr lang="en-US" sz="4050">
                <a:solidFill>
                  <a:srgbClr val="FFFFFF"/>
                </a:solidFill>
                <a:latin typeface="+mj-lt"/>
                <a:ea typeface="+mj-ea"/>
                <a:cs typeface="+mj-cs"/>
              </a:rPr>
              <a:t> we met de </a:t>
            </a:r>
            <a:r>
              <a:rPr lang="en-US" sz="4050" err="1">
                <a:solidFill>
                  <a:srgbClr val="FFFFFF"/>
                </a:solidFill>
                <a:latin typeface="+mj-lt"/>
                <a:ea typeface="+mj-ea"/>
                <a:cs typeface="+mj-cs"/>
              </a:rPr>
              <a:t>winst</a:t>
            </a:r>
            <a:r>
              <a:rPr lang="en-US" sz="4050">
                <a:solidFill>
                  <a:srgbClr val="FFFFFF"/>
                </a:solidFill>
                <a:latin typeface="+mj-lt"/>
                <a:ea typeface="+mj-ea"/>
                <a:cs typeface="+mj-cs"/>
              </a:rPr>
              <a:t>?</a:t>
            </a:r>
          </a:p>
        </p:txBody>
      </p:sp>
      <p:pic>
        <p:nvPicPr>
          <p:cNvPr id="3" name="Afbeelding 7">
            <a:extLst>
              <a:ext uri="{FF2B5EF4-FFF2-40B4-BE49-F238E27FC236}">
                <a16:creationId xmlns:a16="http://schemas.microsoft.com/office/drawing/2014/main" id="{40D4CCB3-976D-4692-93FA-C0B4F4F60372}"/>
              </a:ext>
            </a:extLst>
          </p:cNvPr>
          <p:cNvPicPr/>
          <p:nvPr/>
        </p:nvPicPr>
        <p:blipFill>
          <a:blip r:embed="rId3"/>
          <a:stretch/>
        </p:blipFill>
        <p:spPr>
          <a:xfrm>
            <a:off x="0" y="0"/>
            <a:ext cx="9635778" cy="5202091"/>
          </a:xfrm>
          <a:prstGeom prst="rect">
            <a:avLst/>
          </a:prstGeom>
        </p:spPr>
      </p:pic>
      <p:pic>
        <p:nvPicPr>
          <p:cNvPr id="7" name="Afbeelding 6">
            <a:extLst>
              <a:ext uri="{FF2B5EF4-FFF2-40B4-BE49-F238E27FC236}">
                <a16:creationId xmlns:a16="http://schemas.microsoft.com/office/drawing/2014/main" id="{E7CC94F5-1A12-4AB1-AD2F-B2C7EC86111C}"/>
              </a:ext>
            </a:extLst>
          </p:cNvPr>
          <p:cNvPicPr>
            <a:picLocks noChangeAspect="1"/>
          </p:cNvPicPr>
          <p:nvPr/>
        </p:nvPicPr>
        <p:blipFill>
          <a:blip r:embed="rId4"/>
          <a:stretch>
            <a:fillRect/>
          </a:stretch>
        </p:blipFill>
        <p:spPr>
          <a:xfrm>
            <a:off x="6421502" y="2571750"/>
            <a:ext cx="3041912" cy="2484120"/>
          </a:xfrm>
          <a:prstGeom prst="rect">
            <a:avLst/>
          </a:prstGeom>
        </p:spPr>
      </p:pic>
      <p:sp>
        <p:nvSpPr>
          <p:cNvPr id="8" name="Ovaal 7">
            <a:extLst>
              <a:ext uri="{FF2B5EF4-FFF2-40B4-BE49-F238E27FC236}">
                <a16:creationId xmlns:a16="http://schemas.microsoft.com/office/drawing/2014/main" id="{8BAAEF87-472C-405E-A403-16029D3239C6}"/>
              </a:ext>
            </a:extLst>
          </p:cNvPr>
          <p:cNvSpPr/>
          <p:nvPr/>
        </p:nvSpPr>
        <p:spPr>
          <a:xfrm>
            <a:off x="7589520" y="3002280"/>
            <a:ext cx="388620" cy="37338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nl-NL" sz="1400" err="1"/>
          </a:p>
        </p:txBody>
      </p:sp>
      <p:sp>
        <p:nvSpPr>
          <p:cNvPr id="9" name="Pijl: rechts 8">
            <a:extLst>
              <a:ext uri="{FF2B5EF4-FFF2-40B4-BE49-F238E27FC236}">
                <a16:creationId xmlns:a16="http://schemas.microsoft.com/office/drawing/2014/main" id="{98890AD9-3912-4B82-B978-0F8800359FE2}"/>
              </a:ext>
            </a:extLst>
          </p:cNvPr>
          <p:cNvSpPr/>
          <p:nvPr/>
        </p:nvSpPr>
        <p:spPr>
          <a:xfrm rot="19442235">
            <a:off x="7205726" y="3335661"/>
            <a:ext cx="399805" cy="24268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nl-NL" sz="1400" err="1"/>
          </a:p>
        </p:txBody>
      </p:sp>
      <p:pic>
        <p:nvPicPr>
          <p:cNvPr id="2" name="Picture 2" descr="Afbeelding met tekst&#10;&#10;Automatisch gegenereerde beschrijving">
            <a:extLst>
              <a:ext uri="{FF2B5EF4-FFF2-40B4-BE49-F238E27FC236}">
                <a16:creationId xmlns:a16="http://schemas.microsoft.com/office/drawing/2014/main" id="{45DBB319-96F1-C072-89FE-758A3C2F3A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9544" y="4588519"/>
            <a:ext cx="1612645" cy="329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060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BB4E73BE-C388-42B5-97DB-9550124BB3F2}"/>
              </a:ext>
            </a:extLst>
          </p:cNvPr>
          <p:cNvSpPr>
            <a:spLocks noGrp="1"/>
          </p:cNvSpPr>
          <p:nvPr>
            <p:ph type="title"/>
          </p:nvPr>
        </p:nvSpPr>
        <p:spPr/>
        <p:txBody>
          <a:bodyPr/>
          <a:lstStyle/>
          <a:p>
            <a:r>
              <a:rPr lang="nl-NL"/>
              <a:t>samenwerking</a:t>
            </a:r>
          </a:p>
        </p:txBody>
      </p:sp>
      <p:sp>
        <p:nvSpPr>
          <p:cNvPr id="12" name="Tijdelijke aanduiding voor tekst 11">
            <a:extLst>
              <a:ext uri="{FF2B5EF4-FFF2-40B4-BE49-F238E27FC236}">
                <a16:creationId xmlns:a16="http://schemas.microsoft.com/office/drawing/2014/main" id="{BB41DD7D-1A12-44CF-ADD8-F0F94351BAB9}"/>
              </a:ext>
            </a:extLst>
          </p:cNvPr>
          <p:cNvSpPr>
            <a:spLocks noGrp="1"/>
          </p:cNvSpPr>
          <p:nvPr>
            <p:ph type="body" sz="quarter" idx="13"/>
          </p:nvPr>
        </p:nvSpPr>
        <p:spPr/>
        <p:txBody>
          <a:bodyPr/>
          <a:lstStyle/>
          <a:p>
            <a:endParaRPr lang="nl-NL"/>
          </a:p>
        </p:txBody>
      </p:sp>
      <p:pic>
        <p:nvPicPr>
          <p:cNvPr id="2" name="Afbeelding 1">
            <a:extLst>
              <a:ext uri="{FF2B5EF4-FFF2-40B4-BE49-F238E27FC236}">
                <a16:creationId xmlns:a16="http://schemas.microsoft.com/office/drawing/2014/main" id="{3617A0A8-8BB4-8AC8-7E5C-73E4C401FF02}"/>
              </a:ext>
            </a:extLst>
          </p:cNvPr>
          <p:cNvPicPr>
            <a:picLocks noChangeAspect="1"/>
          </p:cNvPicPr>
          <p:nvPr/>
        </p:nvPicPr>
        <p:blipFill>
          <a:blip r:embed="rId2"/>
          <a:stretch>
            <a:fillRect/>
          </a:stretch>
        </p:blipFill>
        <p:spPr>
          <a:xfrm>
            <a:off x="8392969" y="4491034"/>
            <a:ext cx="432388" cy="521611"/>
          </a:xfrm>
          <a:prstGeom prst="rect">
            <a:avLst/>
          </a:prstGeom>
        </p:spPr>
      </p:pic>
      <p:pic>
        <p:nvPicPr>
          <p:cNvPr id="3" name="Picture 2" descr="Afbeelding met tekst&#10;&#10;Automatisch gegenereerde beschrijving">
            <a:extLst>
              <a:ext uri="{FF2B5EF4-FFF2-40B4-BE49-F238E27FC236}">
                <a16:creationId xmlns:a16="http://schemas.microsoft.com/office/drawing/2014/main" id="{E37E9CC8-8B85-A0C7-1316-E437A01E1B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9544" y="4588519"/>
            <a:ext cx="1612645" cy="329248"/>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inhoud 10">
            <a:extLst>
              <a:ext uri="{FF2B5EF4-FFF2-40B4-BE49-F238E27FC236}">
                <a16:creationId xmlns:a16="http://schemas.microsoft.com/office/drawing/2014/main" id="{C800B44A-51E3-FAF7-EC2F-6391F0B881A5}"/>
              </a:ext>
            </a:extLst>
          </p:cNvPr>
          <p:cNvSpPr>
            <a:spLocks noGrp="1"/>
          </p:cNvSpPr>
          <p:nvPr>
            <p:ph idx="1"/>
          </p:nvPr>
        </p:nvSpPr>
        <p:spPr>
          <a:xfrm>
            <a:off x="431800" y="1328738"/>
            <a:ext cx="8280400" cy="3132137"/>
          </a:xfrm>
        </p:spPr>
        <p:txBody>
          <a:bodyPr>
            <a:normAutofit/>
          </a:bodyPr>
          <a:lstStyle/>
          <a:p>
            <a:pPr rtl="0" fontAlgn="base">
              <a:spcBef>
                <a:spcPts val="0"/>
              </a:spcBef>
              <a:spcAft>
                <a:spcPts val="0"/>
              </a:spcAft>
              <a:buFont typeface="Arial" panose="020B0604020202020204" pitchFamily="34" charset="0"/>
              <a:buChar char="•"/>
            </a:pPr>
            <a:r>
              <a:rPr lang="nl-NL" sz="1800">
                <a:solidFill>
                  <a:srgbClr val="000000"/>
                </a:solidFill>
                <a:latin typeface="Avenir"/>
              </a:rPr>
              <a:t>Bewonersbetrokkenheid, helder kader</a:t>
            </a:r>
          </a:p>
          <a:p>
            <a:pPr rtl="0" fontAlgn="base">
              <a:spcBef>
                <a:spcPts val="0"/>
              </a:spcBef>
              <a:spcAft>
                <a:spcPts val="0"/>
              </a:spcAft>
              <a:buFont typeface="Arial" panose="020B0604020202020204" pitchFamily="34" charset="0"/>
              <a:buChar char="•"/>
            </a:pPr>
            <a:r>
              <a:rPr lang="nl-NL" sz="1800">
                <a:solidFill>
                  <a:srgbClr val="000000"/>
                </a:solidFill>
                <a:latin typeface="Avenir"/>
              </a:rPr>
              <a:t>Woningcorporaties, WarmteStad, Welzijn</a:t>
            </a:r>
          </a:p>
          <a:p>
            <a:pPr rtl="0" fontAlgn="base">
              <a:spcBef>
                <a:spcPts val="0"/>
              </a:spcBef>
              <a:spcAft>
                <a:spcPts val="0"/>
              </a:spcAft>
              <a:buFont typeface="Arial" panose="020B0604020202020204" pitchFamily="34" charset="0"/>
              <a:buChar char="•"/>
            </a:pPr>
            <a:r>
              <a:rPr lang="nl-NL" sz="1800">
                <a:solidFill>
                  <a:srgbClr val="000000"/>
                </a:solidFill>
                <a:latin typeface="Avenir"/>
              </a:rPr>
              <a:t>Integrale sessies alle disciplines, 30%, 60% en 90%</a:t>
            </a:r>
          </a:p>
          <a:p>
            <a:pPr rtl="0" fontAlgn="base">
              <a:spcBef>
                <a:spcPts val="0"/>
              </a:spcBef>
              <a:spcAft>
                <a:spcPts val="0"/>
              </a:spcAft>
              <a:buFont typeface="Arial" panose="020B0604020202020204" pitchFamily="34" charset="0"/>
              <a:buChar char="•"/>
            </a:pPr>
            <a:r>
              <a:rPr lang="nl-NL" sz="1800">
                <a:solidFill>
                  <a:srgbClr val="000000"/>
                </a:solidFill>
                <a:latin typeface="Avenir"/>
              </a:rPr>
              <a:t>Koppelkansen sociaal en ruimtelijk</a:t>
            </a:r>
          </a:p>
          <a:p>
            <a:pPr rtl="0" fontAlgn="base">
              <a:spcBef>
                <a:spcPts val="0"/>
              </a:spcBef>
              <a:spcAft>
                <a:spcPts val="0"/>
              </a:spcAft>
              <a:buFont typeface="Arial" panose="020B0604020202020204" pitchFamily="34" charset="0"/>
              <a:buChar char="•"/>
            </a:pPr>
            <a:endParaRPr lang="nl-NL"/>
          </a:p>
        </p:txBody>
      </p:sp>
    </p:spTree>
    <p:extLst>
      <p:ext uri="{BB962C8B-B14F-4D97-AF65-F5344CB8AC3E}">
        <p14:creationId xmlns:p14="http://schemas.microsoft.com/office/powerpoint/2010/main" val="3257929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E7E4B4F-1D5C-42F7-A1A8-5A26AEC9904B}"/>
              </a:ext>
            </a:extLst>
          </p:cNvPr>
          <p:cNvPicPr>
            <a:picLocks noChangeAspect="1"/>
          </p:cNvPicPr>
          <p:nvPr/>
        </p:nvPicPr>
        <p:blipFill>
          <a:blip r:embed="rId3"/>
          <a:stretch>
            <a:fillRect/>
          </a:stretch>
        </p:blipFill>
        <p:spPr>
          <a:xfrm>
            <a:off x="0" y="998898"/>
            <a:ext cx="9144000" cy="3145703"/>
          </a:xfrm>
          <a:prstGeom prst="rect">
            <a:avLst/>
          </a:prstGeom>
        </p:spPr>
      </p:pic>
      <p:pic>
        <p:nvPicPr>
          <p:cNvPr id="4" name="Tijdelijke aanduiding voor inhoud 5">
            <a:extLst>
              <a:ext uri="{FF2B5EF4-FFF2-40B4-BE49-F238E27FC236}">
                <a16:creationId xmlns:a16="http://schemas.microsoft.com/office/drawing/2014/main" id="{1FD1C1FF-AB32-4305-AB42-5EE02B55AE89}"/>
              </a:ext>
            </a:extLst>
          </p:cNvPr>
          <p:cNvPicPr>
            <a:picLocks noChangeAspect="1"/>
          </p:cNvPicPr>
          <p:nvPr/>
        </p:nvPicPr>
        <p:blipFill rotWithShape="1">
          <a:blip r:embed="rId4"/>
          <a:srcRect b="20775"/>
          <a:stretch/>
        </p:blipFill>
        <p:spPr>
          <a:xfrm>
            <a:off x="-141200" y="-49530"/>
            <a:ext cx="9143980" cy="5143490"/>
          </a:xfrm>
          <a:prstGeom prst="rect">
            <a:avLst/>
          </a:prstGeom>
          <a:noFill/>
        </p:spPr>
      </p:pic>
      <p:pic>
        <p:nvPicPr>
          <p:cNvPr id="6" name="Afbeelding 5">
            <a:extLst>
              <a:ext uri="{FF2B5EF4-FFF2-40B4-BE49-F238E27FC236}">
                <a16:creationId xmlns:a16="http://schemas.microsoft.com/office/drawing/2014/main" id="{94674074-81D1-4054-822B-E88CCED2E6FB}"/>
              </a:ext>
            </a:extLst>
          </p:cNvPr>
          <p:cNvPicPr>
            <a:picLocks noChangeAspect="1"/>
          </p:cNvPicPr>
          <p:nvPr/>
        </p:nvPicPr>
        <p:blipFill>
          <a:blip r:embed="rId5"/>
          <a:stretch>
            <a:fillRect/>
          </a:stretch>
        </p:blipFill>
        <p:spPr>
          <a:xfrm>
            <a:off x="6289284" y="2887969"/>
            <a:ext cx="2854696" cy="2255520"/>
          </a:xfrm>
          <a:prstGeom prst="rect">
            <a:avLst/>
          </a:prstGeom>
          <a:ln>
            <a:solidFill>
              <a:schemeClr val="tx1"/>
            </a:solidFill>
          </a:ln>
        </p:spPr>
      </p:pic>
      <p:sp>
        <p:nvSpPr>
          <p:cNvPr id="7" name="Pijl: omlaag 6">
            <a:extLst>
              <a:ext uri="{FF2B5EF4-FFF2-40B4-BE49-F238E27FC236}">
                <a16:creationId xmlns:a16="http://schemas.microsoft.com/office/drawing/2014/main" id="{27ADDFD1-2942-473E-A22D-1601E92808F2}"/>
              </a:ext>
            </a:extLst>
          </p:cNvPr>
          <p:cNvSpPr/>
          <p:nvPr/>
        </p:nvSpPr>
        <p:spPr>
          <a:xfrm rot="8017000" flipV="1">
            <a:off x="6650838" y="2209304"/>
            <a:ext cx="438558" cy="682905"/>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nl-NL" sz="1400" err="1"/>
          </a:p>
        </p:txBody>
      </p:sp>
      <p:pic>
        <p:nvPicPr>
          <p:cNvPr id="2" name="Picture 2" descr="Afbeelding met tekst&#10;&#10;Automatisch gegenereerde beschrijving">
            <a:extLst>
              <a:ext uri="{FF2B5EF4-FFF2-40B4-BE49-F238E27FC236}">
                <a16:creationId xmlns:a16="http://schemas.microsoft.com/office/drawing/2014/main" id="{17D966BB-2D58-FE1E-B7F6-1B50B7299A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9544" y="4588519"/>
            <a:ext cx="1612645" cy="329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4995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BB4E73BE-C388-42B5-97DB-9550124BB3F2}"/>
              </a:ext>
            </a:extLst>
          </p:cNvPr>
          <p:cNvSpPr>
            <a:spLocks noGrp="1"/>
          </p:cNvSpPr>
          <p:nvPr>
            <p:ph type="title"/>
          </p:nvPr>
        </p:nvSpPr>
        <p:spPr/>
        <p:txBody>
          <a:bodyPr/>
          <a:lstStyle/>
          <a:p>
            <a:r>
              <a:rPr lang="nl-NL"/>
              <a:t>Hoe pakken we het aan?</a:t>
            </a:r>
          </a:p>
        </p:txBody>
      </p:sp>
      <p:sp>
        <p:nvSpPr>
          <p:cNvPr id="12" name="Tijdelijke aanduiding voor tekst 11">
            <a:extLst>
              <a:ext uri="{FF2B5EF4-FFF2-40B4-BE49-F238E27FC236}">
                <a16:creationId xmlns:a16="http://schemas.microsoft.com/office/drawing/2014/main" id="{BB41DD7D-1A12-44CF-ADD8-F0F94351BAB9}"/>
              </a:ext>
            </a:extLst>
          </p:cNvPr>
          <p:cNvSpPr>
            <a:spLocks noGrp="1"/>
          </p:cNvSpPr>
          <p:nvPr>
            <p:ph type="body" sz="quarter" idx="13"/>
          </p:nvPr>
        </p:nvSpPr>
        <p:spPr/>
        <p:txBody>
          <a:bodyPr/>
          <a:lstStyle/>
          <a:p>
            <a:endParaRPr lang="nl-NL"/>
          </a:p>
        </p:txBody>
      </p:sp>
      <p:pic>
        <p:nvPicPr>
          <p:cNvPr id="2" name="Afbeelding 1">
            <a:extLst>
              <a:ext uri="{FF2B5EF4-FFF2-40B4-BE49-F238E27FC236}">
                <a16:creationId xmlns:a16="http://schemas.microsoft.com/office/drawing/2014/main" id="{3617A0A8-8BB4-8AC8-7E5C-73E4C401FF02}"/>
              </a:ext>
            </a:extLst>
          </p:cNvPr>
          <p:cNvPicPr>
            <a:picLocks noChangeAspect="1"/>
          </p:cNvPicPr>
          <p:nvPr/>
        </p:nvPicPr>
        <p:blipFill>
          <a:blip r:embed="rId2"/>
          <a:stretch>
            <a:fillRect/>
          </a:stretch>
        </p:blipFill>
        <p:spPr>
          <a:xfrm>
            <a:off x="8392969" y="4491034"/>
            <a:ext cx="432388" cy="521611"/>
          </a:xfrm>
          <a:prstGeom prst="rect">
            <a:avLst/>
          </a:prstGeom>
        </p:spPr>
      </p:pic>
      <p:pic>
        <p:nvPicPr>
          <p:cNvPr id="3" name="Picture 2" descr="Afbeelding met tekst&#10;&#10;Automatisch gegenereerde beschrijving">
            <a:extLst>
              <a:ext uri="{FF2B5EF4-FFF2-40B4-BE49-F238E27FC236}">
                <a16:creationId xmlns:a16="http://schemas.microsoft.com/office/drawing/2014/main" id="{E37E9CC8-8B85-A0C7-1316-E437A01E1B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9544" y="4588519"/>
            <a:ext cx="1612645" cy="329248"/>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4C951312-BFEA-53A1-BEF0-41C5FFA61C2F}"/>
              </a:ext>
            </a:extLst>
          </p:cNvPr>
          <p:cNvPicPr>
            <a:picLocks noChangeAspect="1"/>
          </p:cNvPicPr>
          <p:nvPr/>
        </p:nvPicPr>
        <p:blipFill>
          <a:blip r:embed="rId4"/>
          <a:stretch>
            <a:fillRect/>
          </a:stretch>
        </p:blipFill>
        <p:spPr>
          <a:xfrm>
            <a:off x="1265017" y="746239"/>
            <a:ext cx="5958743" cy="3651022"/>
          </a:xfrm>
          <a:prstGeom prst="rect">
            <a:avLst/>
          </a:prstGeom>
        </p:spPr>
      </p:pic>
    </p:spTree>
    <p:extLst>
      <p:ext uri="{BB962C8B-B14F-4D97-AF65-F5344CB8AC3E}">
        <p14:creationId xmlns:p14="http://schemas.microsoft.com/office/powerpoint/2010/main" val="4404206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BB4E73BE-C388-42B5-97DB-9550124BB3F2}"/>
              </a:ext>
            </a:extLst>
          </p:cNvPr>
          <p:cNvSpPr>
            <a:spLocks noGrp="1"/>
          </p:cNvSpPr>
          <p:nvPr>
            <p:ph type="title"/>
          </p:nvPr>
        </p:nvSpPr>
        <p:spPr/>
        <p:txBody>
          <a:bodyPr/>
          <a:lstStyle/>
          <a:p>
            <a:r>
              <a:rPr lang="nl-NL"/>
              <a:t>lessen</a:t>
            </a:r>
          </a:p>
        </p:txBody>
      </p:sp>
      <p:sp>
        <p:nvSpPr>
          <p:cNvPr id="12" name="Tijdelijke aanduiding voor tekst 11">
            <a:extLst>
              <a:ext uri="{FF2B5EF4-FFF2-40B4-BE49-F238E27FC236}">
                <a16:creationId xmlns:a16="http://schemas.microsoft.com/office/drawing/2014/main" id="{BB41DD7D-1A12-44CF-ADD8-F0F94351BAB9}"/>
              </a:ext>
            </a:extLst>
          </p:cNvPr>
          <p:cNvSpPr>
            <a:spLocks noGrp="1"/>
          </p:cNvSpPr>
          <p:nvPr>
            <p:ph type="body" sz="quarter" idx="13"/>
          </p:nvPr>
        </p:nvSpPr>
        <p:spPr/>
        <p:txBody>
          <a:bodyPr/>
          <a:lstStyle/>
          <a:p>
            <a:endParaRPr lang="nl-NL"/>
          </a:p>
        </p:txBody>
      </p:sp>
      <p:pic>
        <p:nvPicPr>
          <p:cNvPr id="2" name="Afbeelding 1">
            <a:extLst>
              <a:ext uri="{FF2B5EF4-FFF2-40B4-BE49-F238E27FC236}">
                <a16:creationId xmlns:a16="http://schemas.microsoft.com/office/drawing/2014/main" id="{3617A0A8-8BB4-8AC8-7E5C-73E4C401FF02}"/>
              </a:ext>
            </a:extLst>
          </p:cNvPr>
          <p:cNvPicPr>
            <a:picLocks noChangeAspect="1"/>
          </p:cNvPicPr>
          <p:nvPr/>
        </p:nvPicPr>
        <p:blipFill>
          <a:blip r:embed="rId2"/>
          <a:stretch>
            <a:fillRect/>
          </a:stretch>
        </p:blipFill>
        <p:spPr>
          <a:xfrm>
            <a:off x="8392969" y="4491034"/>
            <a:ext cx="432388" cy="521611"/>
          </a:xfrm>
          <a:prstGeom prst="rect">
            <a:avLst/>
          </a:prstGeom>
        </p:spPr>
      </p:pic>
      <p:pic>
        <p:nvPicPr>
          <p:cNvPr id="3" name="Picture 2" descr="Afbeelding met tekst&#10;&#10;Automatisch gegenereerde beschrijving">
            <a:extLst>
              <a:ext uri="{FF2B5EF4-FFF2-40B4-BE49-F238E27FC236}">
                <a16:creationId xmlns:a16="http://schemas.microsoft.com/office/drawing/2014/main" id="{E37E9CC8-8B85-A0C7-1316-E437A01E1B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9544" y="4588519"/>
            <a:ext cx="1612645" cy="329248"/>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inhoud 10">
            <a:extLst>
              <a:ext uri="{FF2B5EF4-FFF2-40B4-BE49-F238E27FC236}">
                <a16:creationId xmlns:a16="http://schemas.microsoft.com/office/drawing/2014/main" id="{C800B44A-51E3-FAF7-EC2F-6391F0B881A5}"/>
              </a:ext>
            </a:extLst>
          </p:cNvPr>
          <p:cNvSpPr>
            <a:spLocks noGrp="1"/>
          </p:cNvSpPr>
          <p:nvPr>
            <p:ph idx="1"/>
          </p:nvPr>
        </p:nvSpPr>
        <p:spPr>
          <a:xfrm>
            <a:off x="431800" y="1328738"/>
            <a:ext cx="8280400" cy="3132137"/>
          </a:xfrm>
        </p:spPr>
        <p:txBody>
          <a:bodyPr>
            <a:normAutofit/>
          </a:bodyPr>
          <a:lstStyle/>
          <a:p>
            <a:pPr rtl="0" fontAlgn="base">
              <a:spcBef>
                <a:spcPts val="0"/>
              </a:spcBef>
              <a:spcAft>
                <a:spcPts val="0"/>
              </a:spcAft>
              <a:buFont typeface="Arial" panose="020B0604020202020204" pitchFamily="34" charset="0"/>
              <a:buChar char="•"/>
            </a:pPr>
            <a:r>
              <a:rPr lang="nl-NL" sz="1800">
                <a:solidFill>
                  <a:srgbClr val="000000"/>
                </a:solidFill>
                <a:latin typeface="+mj-lt"/>
              </a:rPr>
              <a:t>Langjarig commitment mensen en middelen, vertrouwde gezichten</a:t>
            </a:r>
          </a:p>
          <a:p>
            <a:pPr rtl="0" fontAlgn="base">
              <a:spcBef>
                <a:spcPts val="0"/>
              </a:spcBef>
              <a:spcAft>
                <a:spcPts val="0"/>
              </a:spcAft>
              <a:buFont typeface="Arial" panose="020B0604020202020204" pitchFamily="34" charset="0"/>
              <a:buChar char="•"/>
            </a:pPr>
            <a:r>
              <a:rPr lang="nl-NL" sz="1800">
                <a:solidFill>
                  <a:srgbClr val="000000"/>
                </a:solidFill>
                <a:latin typeface="+mj-lt"/>
              </a:rPr>
              <a:t>Wijkvernieuwing betekent veel overlast -&gt; omgevingsmanagers</a:t>
            </a:r>
          </a:p>
          <a:p>
            <a:pPr rtl="0" fontAlgn="base">
              <a:spcBef>
                <a:spcPts val="0"/>
              </a:spcBef>
              <a:spcAft>
                <a:spcPts val="0"/>
              </a:spcAft>
              <a:buFont typeface="Arial" panose="020B0604020202020204" pitchFamily="34" charset="0"/>
              <a:buChar char="•"/>
            </a:pPr>
            <a:r>
              <a:rPr lang="nl-NL" sz="1800">
                <a:solidFill>
                  <a:srgbClr val="000000"/>
                </a:solidFill>
                <a:latin typeface="+mj-lt"/>
              </a:rPr>
              <a:t>Verslaglegging</a:t>
            </a:r>
          </a:p>
        </p:txBody>
      </p:sp>
    </p:spTree>
    <p:extLst>
      <p:ext uri="{BB962C8B-B14F-4D97-AF65-F5344CB8AC3E}">
        <p14:creationId xmlns:p14="http://schemas.microsoft.com/office/powerpoint/2010/main" val="10360566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CF4591E8-D3A7-CB79-EE0C-BD2FB0A50259}"/>
              </a:ext>
            </a:extLst>
          </p:cNvPr>
          <p:cNvPicPr>
            <a:picLocks noChangeAspect="1"/>
          </p:cNvPicPr>
          <p:nvPr/>
        </p:nvPicPr>
        <p:blipFill>
          <a:blip r:embed="rId3"/>
          <a:stretch>
            <a:fillRect/>
          </a:stretch>
        </p:blipFill>
        <p:spPr>
          <a:xfrm>
            <a:off x="8390423" y="4510038"/>
            <a:ext cx="432388" cy="521611"/>
          </a:xfrm>
          <a:prstGeom prst="rect">
            <a:avLst/>
          </a:prstGeom>
        </p:spPr>
      </p:pic>
      <p:pic>
        <p:nvPicPr>
          <p:cNvPr id="5" name="Picture 2" descr="Afbeelding met tekst&#10;&#10;Automatisch gegenereerde beschrijving">
            <a:extLst>
              <a:ext uri="{FF2B5EF4-FFF2-40B4-BE49-F238E27FC236}">
                <a16:creationId xmlns:a16="http://schemas.microsoft.com/office/drawing/2014/main" id="{D7CD6050-1EBC-E387-5316-D1C175FE95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9544" y="4588519"/>
            <a:ext cx="1612645" cy="329248"/>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3">
            <a:extLst>
              <a:ext uri="{FF2B5EF4-FFF2-40B4-BE49-F238E27FC236}">
                <a16:creationId xmlns:a16="http://schemas.microsoft.com/office/drawing/2014/main" id="{744E80B7-2EB2-13BC-0045-0861CF03C2E7}"/>
              </a:ext>
            </a:extLst>
          </p:cNvPr>
          <p:cNvSpPr txBox="1">
            <a:spLocks/>
          </p:cNvSpPr>
          <p:nvPr/>
        </p:nvSpPr>
        <p:spPr>
          <a:xfrm>
            <a:off x="431799" y="384131"/>
            <a:ext cx="7596000" cy="609398"/>
          </a:xfrm>
          <a:prstGeom prst="rect">
            <a:avLst/>
          </a:prstGeom>
        </p:spPr>
        <p:txBody>
          <a:bodyPr/>
          <a:lstStyle>
            <a:lvl1pPr algn="l" defTabSz="685800" rtl="0" eaLnBrk="1" latinLnBrk="0" hangingPunct="1">
              <a:lnSpc>
                <a:spcPct val="90000"/>
              </a:lnSpc>
              <a:spcBef>
                <a:spcPct val="0"/>
              </a:spcBef>
              <a:buNone/>
              <a:defRPr sz="3100" b="1" kern="1200" cap="all" baseline="0">
                <a:solidFill>
                  <a:schemeClr val="tx1"/>
                </a:solidFill>
                <a:latin typeface="+mj-lt"/>
                <a:ea typeface="+mj-ea"/>
                <a:cs typeface="+mj-cs"/>
              </a:defRPr>
            </a:lvl1pPr>
          </a:lstStyle>
          <a:p>
            <a:r>
              <a:rPr lang="nl-NL"/>
              <a:t>Programma energie in </a:t>
            </a:r>
            <a:r>
              <a:rPr lang="nl-NL" err="1"/>
              <a:t>selwerd</a:t>
            </a:r>
            <a:endParaRPr lang="nl-NL"/>
          </a:p>
        </p:txBody>
      </p:sp>
      <p:pic>
        <p:nvPicPr>
          <p:cNvPr id="6" name="Afbeelding 5">
            <a:extLst>
              <a:ext uri="{FF2B5EF4-FFF2-40B4-BE49-F238E27FC236}">
                <a16:creationId xmlns:a16="http://schemas.microsoft.com/office/drawing/2014/main" id="{B83BD379-7B71-8A47-CF9E-368FFF93685B}"/>
              </a:ext>
            </a:extLst>
          </p:cNvPr>
          <p:cNvPicPr>
            <a:picLocks noChangeAspect="1"/>
          </p:cNvPicPr>
          <p:nvPr/>
        </p:nvPicPr>
        <p:blipFill>
          <a:blip r:embed="rId5"/>
          <a:stretch>
            <a:fillRect/>
          </a:stretch>
        </p:blipFill>
        <p:spPr>
          <a:xfrm>
            <a:off x="3418852" y="2178236"/>
            <a:ext cx="4971571" cy="1370688"/>
          </a:xfrm>
          <a:prstGeom prst="rect">
            <a:avLst/>
          </a:prstGeom>
        </p:spPr>
      </p:pic>
      <p:pic>
        <p:nvPicPr>
          <p:cNvPr id="8" name="Afbeelding 7">
            <a:extLst>
              <a:ext uri="{FF2B5EF4-FFF2-40B4-BE49-F238E27FC236}">
                <a16:creationId xmlns:a16="http://schemas.microsoft.com/office/drawing/2014/main" id="{F6AD2DFF-2CB7-F0A6-6D4F-8F645AF2FADB}"/>
              </a:ext>
            </a:extLst>
          </p:cNvPr>
          <p:cNvPicPr>
            <a:picLocks noChangeAspect="1"/>
          </p:cNvPicPr>
          <p:nvPr/>
        </p:nvPicPr>
        <p:blipFill>
          <a:blip r:embed="rId6"/>
          <a:stretch>
            <a:fillRect/>
          </a:stretch>
        </p:blipFill>
        <p:spPr>
          <a:xfrm>
            <a:off x="753577" y="1231010"/>
            <a:ext cx="2053550" cy="3090042"/>
          </a:xfrm>
          <a:prstGeom prst="rect">
            <a:avLst/>
          </a:prstGeom>
        </p:spPr>
      </p:pic>
      <p:sp>
        <p:nvSpPr>
          <p:cNvPr id="9" name="Ovaal 8">
            <a:extLst>
              <a:ext uri="{FF2B5EF4-FFF2-40B4-BE49-F238E27FC236}">
                <a16:creationId xmlns:a16="http://schemas.microsoft.com/office/drawing/2014/main" id="{CDFC2004-5A71-75CF-31F8-887AC32BAD25}"/>
              </a:ext>
            </a:extLst>
          </p:cNvPr>
          <p:cNvSpPr/>
          <p:nvPr/>
        </p:nvSpPr>
        <p:spPr>
          <a:xfrm>
            <a:off x="4494179" y="2022973"/>
            <a:ext cx="1536970" cy="16812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nl-NL" sz="1400" err="1"/>
          </a:p>
        </p:txBody>
      </p:sp>
    </p:spTree>
    <p:extLst>
      <p:ext uri="{BB962C8B-B14F-4D97-AF65-F5344CB8AC3E}">
        <p14:creationId xmlns:p14="http://schemas.microsoft.com/office/powerpoint/2010/main" val="417971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CF4591E8-D3A7-CB79-EE0C-BD2FB0A50259}"/>
              </a:ext>
            </a:extLst>
          </p:cNvPr>
          <p:cNvPicPr>
            <a:picLocks noChangeAspect="1"/>
          </p:cNvPicPr>
          <p:nvPr/>
        </p:nvPicPr>
        <p:blipFill>
          <a:blip r:embed="rId3"/>
          <a:stretch>
            <a:fillRect/>
          </a:stretch>
        </p:blipFill>
        <p:spPr>
          <a:xfrm>
            <a:off x="8390423" y="4510038"/>
            <a:ext cx="432388" cy="521611"/>
          </a:xfrm>
          <a:prstGeom prst="rect">
            <a:avLst/>
          </a:prstGeom>
        </p:spPr>
      </p:pic>
      <p:pic>
        <p:nvPicPr>
          <p:cNvPr id="5" name="Picture 2" descr="Afbeelding met tekst&#10;&#10;Automatisch gegenereerde beschrijving">
            <a:extLst>
              <a:ext uri="{FF2B5EF4-FFF2-40B4-BE49-F238E27FC236}">
                <a16:creationId xmlns:a16="http://schemas.microsoft.com/office/drawing/2014/main" id="{D7CD6050-1EBC-E387-5316-D1C175FE95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9544" y="4588519"/>
            <a:ext cx="1612645" cy="329248"/>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3">
            <a:extLst>
              <a:ext uri="{FF2B5EF4-FFF2-40B4-BE49-F238E27FC236}">
                <a16:creationId xmlns:a16="http://schemas.microsoft.com/office/drawing/2014/main" id="{744E80B7-2EB2-13BC-0045-0861CF03C2E7}"/>
              </a:ext>
            </a:extLst>
          </p:cNvPr>
          <p:cNvSpPr txBox="1">
            <a:spLocks/>
          </p:cNvSpPr>
          <p:nvPr/>
        </p:nvSpPr>
        <p:spPr>
          <a:xfrm>
            <a:off x="431799" y="384131"/>
            <a:ext cx="7596000" cy="609398"/>
          </a:xfrm>
          <a:prstGeom prst="rect">
            <a:avLst/>
          </a:prstGeom>
        </p:spPr>
        <p:txBody>
          <a:bodyPr/>
          <a:lstStyle>
            <a:lvl1pPr algn="l" defTabSz="685800" rtl="0" eaLnBrk="1" latinLnBrk="0" hangingPunct="1">
              <a:lnSpc>
                <a:spcPct val="90000"/>
              </a:lnSpc>
              <a:spcBef>
                <a:spcPct val="0"/>
              </a:spcBef>
              <a:buNone/>
              <a:defRPr sz="3100" b="1" kern="1200" cap="all" baseline="0">
                <a:solidFill>
                  <a:schemeClr val="tx1"/>
                </a:solidFill>
                <a:latin typeface="+mj-lt"/>
                <a:ea typeface="+mj-ea"/>
                <a:cs typeface="+mj-cs"/>
              </a:defRPr>
            </a:lvl1pPr>
          </a:lstStyle>
          <a:p>
            <a:r>
              <a:rPr lang="nl-NL"/>
              <a:t>Energiebesparing</a:t>
            </a:r>
          </a:p>
        </p:txBody>
      </p:sp>
      <p:pic>
        <p:nvPicPr>
          <p:cNvPr id="10" name="Afbeelding 9">
            <a:extLst>
              <a:ext uri="{FF2B5EF4-FFF2-40B4-BE49-F238E27FC236}">
                <a16:creationId xmlns:a16="http://schemas.microsoft.com/office/drawing/2014/main" id="{53D01A2E-CBCE-7C99-B0CB-CC5C65483DFE}"/>
              </a:ext>
            </a:extLst>
          </p:cNvPr>
          <p:cNvPicPr>
            <a:picLocks noChangeAspect="1"/>
          </p:cNvPicPr>
          <p:nvPr/>
        </p:nvPicPr>
        <p:blipFill>
          <a:blip r:embed="rId5"/>
          <a:stretch>
            <a:fillRect/>
          </a:stretch>
        </p:blipFill>
        <p:spPr>
          <a:xfrm>
            <a:off x="287398" y="2084948"/>
            <a:ext cx="2939777" cy="1986099"/>
          </a:xfrm>
          <a:prstGeom prst="rect">
            <a:avLst/>
          </a:prstGeom>
        </p:spPr>
      </p:pic>
      <p:grpSp>
        <p:nvGrpSpPr>
          <p:cNvPr id="3" name="Groep 2">
            <a:extLst>
              <a:ext uri="{FF2B5EF4-FFF2-40B4-BE49-F238E27FC236}">
                <a16:creationId xmlns:a16="http://schemas.microsoft.com/office/drawing/2014/main" id="{DC1BD9F1-A399-1175-7ED2-DB7CE9849234}"/>
              </a:ext>
            </a:extLst>
          </p:cNvPr>
          <p:cNvGrpSpPr/>
          <p:nvPr/>
        </p:nvGrpSpPr>
        <p:grpSpPr>
          <a:xfrm>
            <a:off x="287399" y="2405113"/>
            <a:ext cx="900000" cy="900000"/>
            <a:chOff x="204375" y="3539588"/>
            <a:chExt cx="900000" cy="900000"/>
          </a:xfrm>
        </p:grpSpPr>
        <p:sp>
          <p:nvSpPr>
            <p:cNvPr id="6" name="Rechthoek: afgeronde hoeken 20">
              <a:extLst>
                <a:ext uri="{FF2B5EF4-FFF2-40B4-BE49-F238E27FC236}">
                  <a16:creationId xmlns:a16="http://schemas.microsoft.com/office/drawing/2014/main" id="{C22022DC-94E8-A8EE-A6FB-E9DCF3F0A8D8}"/>
                </a:ext>
              </a:extLst>
            </p:cNvPr>
            <p:cNvSpPr/>
            <p:nvPr/>
          </p:nvSpPr>
          <p:spPr>
            <a:xfrm>
              <a:off x="204375" y="3539588"/>
              <a:ext cx="900000" cy="900000"/>
            </a:xfrm>
            <a:prstGeom prst="ellipse">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7" name="Afbeelding 6">
              <a:extLst>
                <a:ext uri="{FF2B5EF4-FFF2-40B4-BE49-F238E27FC236}">
                  <a16:creationId xmlns:a16="http://schemas.microsoft.com/office/drawing/2014/main" id="{4DB3E679-F47E-43A1-1D36-C33A5A3FC0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0054" y="3854877"/>
              <a:ext cx="702224" cy="258231"/>
            </a:xfrm>
            <a:prstGeom prst="rect">
              <a:avLst/>
            </a:prstGeom>
          </p:spPr>
        </p:pic>
      </p:grpSp>
      <p:sp>
        <p:nvSpPr>
          <p:cNvPr id="11" name="Tekstvak 10">
            <a:extLst>
              <a:ext uri="{FF2B5EF4-FFF2-40B4-BE49-F238E27FC236}">
                <a16:creationId xmlns:a16="http://schemas.microsoft.com/office/drawing/2014/main" id="{25B1C1EA-EA53-9481-D944-7765F577B9AE}"/>
              </a:ext>
            </a:extLst>
          </p:cNvPr>
          <p:cNvSpPr txBox="1"/>
          <p:nvPr/>
        </p:nvSpPr>
        <p:spPr>
          <a:xfrm>
            <a:off x="923913" y="1358923"/>
            <a:ext cx="1147864" cy="215444"/>
          </a:xfrm>
          <a:prstGeom prst="rect">
            <a:avLst/>
          </a:prstGeom>
          <a:noFill/>
        </p:spPr>
        <p:txBody>
          <a:bodyPr wrap="square" lIns="0" tIns="0" rIns="0" bIns="0" rtlCol="0">
            <a:spAutoFit/>
          </a:bodyPr>
          <a:lstStyle/>
          <a:p>
            <a:pPr algn="l"/>
            <a:r>
              <a:rPr lang="nl-NL" sz="1400"/>
              <a:t>Individueel</a:t>
            </a:r>
          </a:p>
        </p:txBody>
      </p:sp>
      <p:sp>
        <p:nvSpPr>
          <p:cNvPr id="12" name="Tekstvak 11">
            <a:extLst>
              <a:ext uri="{FF2B5EF4-FFF2-40B4-BE49-F238E27FC236}">
                <a16:creationId xmlns:a16="http://schemas.microsoft.com/office/drawing/2014/main" id="{94A9162D-5D30-9033-45A1-1AC09C4672F1}"/>
              </a:ext>
            </a:extLst>
          </p:cNvPr>
          <p:cNvSpPr txBox="1"/>
          <p:nvPr/>
        </p:nvSpPr>
        <p:spPr>
          <a:xfrm>
            <a:off x="4143555" y="1358923"/>
            <a:ext cx="1147864" cy="215444"/>
          </a:xfrm>
          <a:prstGeom prst="rect">
            <a:avLst/>
          </a:prstGeom>
          <a:noFill/>
        </p:spPr>
        <p:txBody>
          <a:bodyPr wrap="square" lIns="0" tIns="0" rIns="0" bIns="0" rtlCol="0">
            <a:spAutoFit/>
          </a:bodyPr>
          <a:lstStyle/>
          <a:p>
            <a:pPr algn="l"/>
            <a:r>
              <a:rPr lang="nl-NL" sz="1400"/>
              <a:t>Collectief</a:t>
            </a:r>
          </a:p>
        </p:txBody>
      </p:sp>
      <p:pic>
        <p:nvPicPr>
          <p:cNvPr id="15" name="Afbeelding 14">
            <a:extLst>
              <a:ext uri="{FF2B5EF4-FFF2-40B4-BE49-F238E27FC236}">
                <a16:creationId xmlns:a16="http://schemas.microsoft.com/office/drawing/2014/main" id="{49F31A06-CE3A-3D68-5140-E3446072C9ED}"/>
              </a:ext>
            </a:extLst>
          </p:cNvPr>
          <p:cNvPicPr>
            <a:picLocks noChangeAspect="1"/>
          </p:cNvPicPr>
          <p:nvPr/>
        </p:nvPicPr>
        <p:blipFill>
          <a:blip r:embed="rId7"/>
          <a:stretch>
            <a:fillRect/>
          </a:stretch>
        </p:blipFill>
        <p:spPr>
          <a:xfrm>
            <a:off x="3407074" y="1939761"/>
            <a:ext cx="2786063" cy="2276475"/>
          </a:xfrm>
          <a:prstGeom prst="rect">
            <a:avLst/>
          </a:prstGeom>
        </p:spPr>
      </p:pic>
      <p:sp>
        <p:nvSpPr>
          <p:cNvPr id="16" name="Tekstvak 15">
            <a:extLst>
              <a:ext uri="{FF2B5EF4-FFF2-40B4-BE49-F238E27FC236}">
                <a16:creationId xmlns:a16="http://schemas.microsoft.com/office/drawing/2014/main" id="{F7BB37ED-166F-FD51-7344-342DCF82686B}"/>
              </a:ext>
            </a:extLst>
          </p:cNvPr>
          <p:cNvSpPr txBox="1"/>
          <p:nvPr/>
        </p:nvSpPr>
        <p:spPr>
          <a:xfrm>
            <a:off x="7363197" y="1358923"/>
            <a:ext cx="1147864" cy="215444"/>
          </a:xfrm>
          <a:prstGeom prst="rect">
            <a:avLst/>
          </a:prstGeom>
          <a:noFill/>
        </p:spPr>
        <p:txBody>
          <a:bodyPr wrap="square" lIns="0" tIns="0" rIns="0" bIns="0" rtlCol="0">
            <a:spAutoFit/>
          </a:bodyPr>
          <a:lstStyle/>
          <a:p>
            <a:pPr algn="l"/>
            <a:r>
              <a:rPr lang="nl-NL" sz="1400" err="1"/>
              <a:t>VVE’s</a:t>
            </a:r>
            <a:endParaRPr lang="nl-NL" sz="1400"/>
          </a:p>
        </p:txBody>
      </p:sp>
      <p:pic>
        <p:nvPicPr>
          <p:cNvPr id="18" name="Afbeelding 17">
            <a:extLst>
              <a:ext uri="{FF2B5EF4-FFF2-40B4-BE49-F238E27FC236}">
                <a16:creationId xmlns:a16="http://schemas.microsoft.com/office/drawing/2014/main" id="{BA081B3A-A16A-55F5-85AB-FB7F873BA487}"/>
              </a:ext>
            </a:extLst>
          </p:cNvPr>
          <p:cNvPicPr>
            <a:picLocks noChangeAspect="1"/>
          </p:cNvPicPr>
          <p:nvPr/>
        </p:nvPicPr>
        <p:blipFill>
          <a:blip r:embed="rId8"/>
          <a:stretch>
            <a:fillRect/>
          </a:stretch>
        </p:blipFill>
        <p:spPr>
          <a:xfrm>
            <a:off x="6267450" y="2313540"/>
            <a:ext cx="2876550" cy="1457325"/>
          </a:xfrm>
          <a:prstGeom prst="rect">
            <a:avLst/>
          </a:prstGeom>
        </p:spPr>
      </p:pic>
    </p:spTree>
    <p:extLst>
      <p:ext uri="{BB962C8B-B14F-4D97-AF65-F5344CB8AC3E}">
        <p14:creationId xmlns:p14="http://schemas.microsoft.com/office/powerpoint/2010/main" val="13760475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Tijdelijke aanduiding voor inhoud 5">
            <a:extLst>
              <a:ext uri="{FF2B5EF4-FFF2-40B4-BE49-F238E27FC236}">
                <a16:creationId xmlns:a16="http://schemas.microsoft.com/office/drawing/2014/main" id="{1AC68DD4-0721-CCC9-D9D2-6408D731D2D0}"/>
              </a:ext>
            </a:extLst>
          </p:cNvPr>
          <p:cNvPicPr>
            <a:picLocks noChangeAspect="1"/>
          </p:cNvPicPr>
          <p:nvPr/>
        </p:nvPicPr>
        <p:blipFill rotWithShape="1">
          <a:blip r:embed="rId3"/>
          <a:srcRect b="20775"/>
          <a:stretch/>
        </p:blipFill>
        <p:spPr>
          <a:xfrm>
            <a:off x="-135977" y="83510"/>
            <a:ext cx="9143980" cy="5143490"/>
          </a:xfrm>
          <a:prstGeom prst="rect">
            <a:avLst/>
          </a:prstGeom>
          <a:noFill/>
        </p:spPr>
      </p:pic>
      <p:pic>
        <p:nvPicPr>
          <p:cNvPr id="2" name="Afbeelding 1">
            <a:extLst>
              <a:ext uri="{FF2B5EF4-FFF2-40B4-BE49-F238E27FC236}">
                <a16:creationId xmlns:a16="http://schemas.microsoft.com/office/drawing/2014/main" id="{CF4591E8-D3A7-CB79-EE0C-BD2FB0A50259}"/>
              </a:ext>
            </a:extLst>
          </p:cNvPr>
          <p:cNvPicPr>
            <a:picLocks noChangeAspect="1"/>
          </p:cNvPicPr>
          <p:nvPr/>
        </p:nvPicPr>
        <p:blipFill>
          <a:blip r:embed="rId4"/>
          <a:stretch>
            <a:fillRect/>
          </a:stretch>
        </p:blipFill>
        <p:spPr>
          <a:xfrm>
            <a:off x="8390423" y="4510038"/>
            <a:ext cx="432388" cy="521611"/>
          </a:xfrm>
          <a:prstGeom prst="rect">
            <a:avLst/>
          </a:prstGeom>
        </p:spPr>
      </p:pic>
      <p:pic>
        <p:nvPicPr>
          <p:cNvPr id="5" name="Picture 2" descr="Afbeelding met tekst&#10;&#10;Automatisch gegenereerde beschrijving">
            <a:extLst>
              <a:ext uri="{FF2B5EF4-FFF2-40B4-BE49-F238E27FC236}">
                <a16:creationId xmlns:a16="http://schemas.microsoft.com/office/drawing/2014/main" id="{D7CD6050-1EBC-E387-5316-D1C175FE95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9544" y="4588519"/>
            <a:ext cx="1612645" cy="329248"/>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3">
            <a:extLst>
              <a:ext uri="{FF2B5EF4-FFF2-40B4-BE49-F238E27FC236}">
                <a16:creationId xmlns:a16="http://schemas.microsoft.com/office/drawing/2014/main" id="{744E80B7-2EB2-13BC-0045-0861CF03C2E7}"/>
              </a:ext>
            </a:extLst>
          </p:cNvPr>
          <p:cNvSpPr txBox="1">
            <a:spLocks/>
          </p:cNvSpPr>
          <p:nvPr/>
        </p:nvSpPr>
        <p:spPr>
          <a:xfrm>
            <a:off x="431799" y="384131"/>
            <a:ext cx="7596000" cy="609398"/>
          </a:xfrm>
          <a:prstGeom prst="rect">
            <a:avLst/>
          </a:prstGeom>
        </p:spPr>
        <p:txBody>
          <a:bodyPr/>
          <a:lstStyle>
            <a:lvl1pPr algn="l" defTabSz="685800" rtl="0" eaLnBrk="1" latinLnBrk="0" hangingPunct="1">
              <a:lnSpc>
                <a:spcPct val="90000"/>
              </a:lnSpc>
              <a:spcBef>
                <a:spcPct val="0"/>
              </a:spcBef>
              <a:buNone/>
              <a:defRPr sz="3100" b="1" kern="1200" cap="all" baseline="0">
                <a:solidFill>
                  <a:schemeClr val="tx1"/>
                </a:solidFill>
                <a:latin typeface="+mj-lt"/>
                <a:ea typeface="+mj-ea"/>
                <a:cs typeface="+mj-cs"/>
              </a:defRPr>
            </a:lvl1pPr>
          </a:lstStyle>
          <a:p>
            <a:r>
              <a:rPr lang="nl-NL"/>
              <a:t>Pilot </a:t>
            </a:r>
            <a:r>
              <a:rPr lang="nl-NL" err="1"/>
              <a:t>Selwerd</a:t>
            </a:r>
            <a:r>
              <a:rPr lang="nl-NL"/>
              <a:t> Oost</a:t>
            </a:r>
          </a:p>
        </p:txBody>
      </p:sp>
      <p:pic>
        <p:nvPicPr>
          <p:cNvPr id="9" name="Afbeelding 8">
            <a:extLst>
              <a:ext uri="{FF2B5EF4-FFF2-40B4-BE49-F238E27FC236}">
                <a16:creationId xmlns:a16="http://schemas.microsoft.com/office/drawing/2014/main" id="{B96185A2-A5A0-BBAE-5AD0-3B420C3F25A0}"/>
              </a:ext>
            </a:extLst>
          </p:cNvPr>
          <p:cNvPicPr>
            <a:picLocks noChangeAspect="1"/>
          </p:cNvPicPr>
          <p:nvPr/>
        </p:nvPicPr>
        <p:blipFill>
          <a:blip r:embed="rId6"/>
          <a:stretch>
            <a:fillRect/>
          </a:stretch>
        </p:blipFill>
        <p:spPr>
          <a:xfrm>
            <a:off x="135997" y="1178455"/>
            <a:ext cx="3380425" cy="1903811"/>
          </a:xfrm>
          <a:prstGeom prst="rect">
            <a:avLst/>
          </a:prstGeom>
        </p:spPr>
      </p:pic>
      <p:pic>
        <p:nvPicPr>
          <p:cNvPr id="17" name="Afbeelding 16">
            <a:extLst>
              <a:ext uri="{FF2B5EF4-FFF2-40B4-BE49-F238E27FC236}">
                <a16:creationId xmlns:a16="http://schemas.microsoft.com/office/drawing/2014/main" id="{51EC6723-A0E4-F681-637C-650BDB1BC314}"/>
              </a:ext>
            </a:extLst>
          </p:cNvPr>
          <p:cNvPicPr>
            <a:picLocks noChangeAspect="1"/>
          </p:cNvPicPr>
          <p:nvPr/>
        </p:nvPicPr>
        <p:blipFill>
          <a:blip r:embed="rId7"/>
          <a:stretch>
            <a:fillRect/>
          </a:stretch>
        </p:blipFill>
        <p:spPr>
          <a:xfrm>
            <a:off x="135997" y="3165766"/>
            <a:ext cx="3583148" cy="1977734"/>
          </a:xfrm>
          <a:prstGeom prst="rect">
            <a:avLst/>
          </a:prstGeom>
        </p:spPr>
      </p:pic>
      <p:pic>
        <p:nvPicPr>
          <p:cNvPr id="20" name="Afbeelding 19">
            <a:extLst>
              <a:ext uri="{FF2B5EF4-FFF2-40B4-BE49-F238E27FC236}">
                <a16:creationId xmlns:a16="http://schemas.microsoft.com/office/drawing/2014/main" id="{16384366-E02B-52B0-FC06-5D74CAB834AB}"/>
              </a:ext>
            </a:extLst>
          </p:cNvPr>
          <p:cNvPicPr>
            <a:picLocks noChangeAspect="1"/>
          </p:cNvPicPr>
          <p:nvPr/>
        </p:nvPicPr>
        <p:blipFill>
          <a:blip r:embed="rId8"/>
          <a:stretch>
            <a:fillRect/>
          </a:stretch>
        </p:blipFill>
        <p:spPr>
          <a:xfrm>
            <a:off x="6289304" y="2804470"/>
            <a:ext cx="2854696" cy="2255520"/>
          </a:xfrm>
          <a:prstGeom prst="rect">
            <a:avLst/>
          </a:prstGeom>
          <a:ln>
            <a:solidFill>
              <a:schemeClr val="tx1"/>
            </a:solidFill>
          </a:ln>
        </p:spPr>
      </p:pic>
      <p:sp>
        <p:nvSpPr>
          <p:cNvPr id="22" name="Ovaal 21">
            <a:extLst>
              <a:ext uri="{FF2B5EF4-FFF2-40B4-BE49-F238E27FC236}">
                <a16:creationId xmlns:a16="http://schemas.microsoft.com/office/drawing/2014/main" id="{483A9F8F-BFB9-415C-CE5B-E3D8E52666CB}"/>
              </a:ext>
            </a:extLst>
          </p:cNvPr>
          <p:cNvSpPr/>
          <p:nvPr/>
        </p:nvSpPr>
        <p:spPr>
          <a:xfrm rot="20523453">
            <a:off x="5279448" y="1396393"/>
            <a:ext cx="1286934" cy="165929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nl-NL" sz="1400" err="1"/>
          </a:p>
        </p:txBody>
      </p:sp>
    </p:spTree>
    <p:extLst>
      <p:ext uri="{BB962C8B-B14F-4D97-AF65-F5344CB8AC3E}">
        <p14:creationId xmlns:p14="http://schemas.microsoft.com/office/powerpoint/2010/main" val="15168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4ACBC0-637A-41D2-9715-5CC86BED4793}"/>
              </a:ext>
            </a:extLst>
          </p:cNvPr>
          <p:cNvSpPr>
            <a:spLocks noGrp="1"/>
          </p:cNvSpPr>
          <p:nvPr>
            <p:ph type="title"/>
          </p:nvPr>
        </p:nvSpPr>
        <p:spPr/>
        <p:txBody>
          <a:bodyPr/>
          <a:lstStyle/>
          <a:p>
            <a:r>
              <a:rPr lang="nl-NL"/>
              <a:t>Warmte</a:t>
            </a:r>
          </a:p>
        </p:txBody>
      </p:sp>
      <p:sp>
        <p:nvSpPr>
          <p:cNvPr id="4" name="Tijdelijke aanduiding voor dianummer 3">
            <a:extLst>
              <a:ext uri="{FF2B5EF4-FFF2-40B4-BE49-F238E27FC236}">
                <a16:creationId xmlns:a16="http://schemas.microsoft.com/office/drawing/2014/main" id="{FFE8BEE4-ED1B-4096-90DF-0DBB3FBC78D2}"/>
              </a:ext>
            </a:extLst>
          </p:cNvPr>
          <p:cNvSpPr>
            <a:spLocks noGrp="1"/>
          </p:cNvSpPr>
          <p:nvPr>
            <p:ph type="sldNum" sz="quarter" idx="12"/>
          </p:nvPr>
        </p:nvSpPr>
        <p:spPr>
          <a:xfrm>
            <a:off x="6751714" y="3606509"/>
            <a:ext cx="57709" cy="138499"/>
          </a:xfrm>
        </p:spPr>
        <p:txBody>
          <a:bodyPr/>
          <a:lstStyle/>
          <a:p>
            <a:pPr defTabSz="685800">
              <a:defRPr/>
            </a:pPr>
            <a:fld id="{DBA45B65-827B-4C1A-B101-96C1379FF52E}" type="slidenum">
              <a:rPr lang="nl-NL">
                <a:solidFill>
                  <a:prstClr val="black">
                    <a:tint val="75000"/>
                  </a:prstClr>
                </a:solidFill>
                <a:latin typeface="Calibri"/>
              </a:rPr>
              <a:pPr defTabSz="685800">
                <a:defRPr/>
              </a:pPr>
              <a:t>27</a:t>
            </a:fld>
            <a:endParaRPr lang="nl-NL">
              <a:solidFill>
                <a:prstClr val="black">
                  <a:tint val="75000"/>
                </a:prstClr>
              </a:solidFill>
              <a:latin typeface="Calibri"/>
            </a:endParaRPr>
          </a:p>
        </p:txBody>
      </p:sp>
      <p:pic>
        <p:nvPicPr>
          <p:cNvPr id="5" name="Tijdelijke aanduiding voor inhoud 4">
            <a:extLst>
              <a:ext uri="{FF2B5EF4-FFF2-40B4-BE49-F238E27FC236}">
                <a16:creationId xmlns:a16="http://schemas.microsoft.com/office/drawing/2014/main" id="{B93CA6D0-9FF7-489F-A715-8D88C358582F}"/>
              </a:ext>
            </a:extLst>
          </p:cNvPr>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143375" y="994767"/>
            <a:ext cx="2093021" cy="3153966"/>
          </a:xfrm>
          <a:prstGeom prst="rect">
            <a:avLst/>
          </a:prstGeom>
          <a:ln>
            <a:noFill/>
          </a:ln>
          <a:effectLst>
            <a:outerShdw blurRad="292100" dist="139700" dir="2700000" algn="tl" rotWithShape="0">
              <a:srgbClr val="333333">
                <a:alpha val="65000"/>
              </a:srgbClr>
            </a:outerShdw>
          </a:effectLst>
        </p:spPr>
      </p:pic>
      <p:pic>
        <p:nvPicPr>
          <p:cNvPr id="6" name="Afbeelding 5">
            <a:extLst>
              <a:ext uri="{FF2B5EF4-FFF2-40B4-BE49-F238E27FC236}">
                <a16:creationId xmlns:a16="http://schemas.microsoft.com/office/drawing/2014/main" id="{99DD9C07-CE82-4210-8277-B7104FCF9FC4}"/>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449489" y="994767"/>
            <a:ext cx="2122511" cy="3153966"/>
          </a:xfrm>
          <a:prstGeom prst="rect">
            <a:avLst/>
          </a:prstGeom>
          <a:ln>
            <a:noFill/>
          </a:ln>
          <a:effectLst>
            <a:outerShdw blurRad="292100" dist="139700" dir="2700000" algn="tl" rotWithShape="0">
              <a:srgbClr val="333333">
                <a:alpha val="65000"/>
              </a:srgbClr>
            </a:outerShdw>
          </a:effectLst>
        </p:spPr>
      </p:pic>
      <p:pic>
        <p:nvPicPr>
          <p:cNvPr id="7" name="Afbeelding 6">
            <a:extLst>
              <a:ext uri="{FF2B5EF4-FFF2-40B4-BE49-F238E27FC236}">
                <a16:creationId xmlns:a16="http://schemas.microsoft.com/office/drawing/2014/main" id="{0E01AEF6-7181-4753-9E53-6A5B15AABFCC}"/>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807499" y="978945"/>
            <a:ext cx="2004802" cy="3209392"/>
          </a:xfrm>
          <a:prstGeom prst="rect">
            <a:avLst/>
          </a:prstGeom>
          <a:ln>
            <a:noFill/>
          </a:ln>
          <a:effectLst>
            <a:outerShdw blurRad="292100" dist="139700" dir="2700000" algn="tl" rotWithShape="0">
              <a:srgbClr val="333333">
                <a:alpha val="65000"/>
              </a:srgbClr>
            </a:outerShdw>
          </a:effectLst>
        </p:spPr>
      </p:pic>
      <p:pic>
        <p:nvPicPr>
          <p:cNvPr id="8" name="Afbeelding 7">
            <a:extLst>
              <a:ext uri="{FF2B5EF4-FFF2-40B4-BE49-F238E27FC236}">
                <a16:creationId xmlns:a16="http://schemas.microsoft.com/office/drawing/2014/main" id="{4AFFD906-7DAA-44E0-9ACE-4CC43E28DC20}"/>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6940291" y="934702"/>
            <a:ext cx="2203709" cy="3209392"/>
          </a:xfrm>
          <a:prstGeom prst="rect">
            <a:avLst/>
          </a:prstGeom>
          <a:ln>
            <a:noFill/>
          </a:ln>
          <a:effectLst>
            <a:outerShdw blurRad="292100" dist="139700" dir="2700000" algn="tl" rotWithShape="0">
              <a:srgbClr val="333333">
                <a:alpha val="65000"/>
              </a:srgbClr>
            </a:outerShdw>
          </a:effectLst>
        </p:spPr>
      </p:pic>
      <p:sp>
        <p:nvSpPr>
          <p:cNvPr id="9" name="Tekstvak 8">
            <a:extLst>
              <a:ext uri="{FF2B5EF4-FFF2-40B4-BE49-F238E27FC236}">
                <a16:creationId xmlns:a16="http://schemas.microsoft.com/office/drawing/2014/main" id="{537D3965-4C85-47F9-8FBF-11AF2D906F97}"/>
              </a:ext>
            </a:extLst>
          </p:cNvPr>
          <p:cNvSpPr txBox="1"/>
          <p:nvPr/>
        </p:nvSpPr>
        <p:spPr>
          <a:xfrm>
            <a:off x="524798" y="4188337"/>
            <a:ext cx="1591322" cy="300082"/>
          </a:xfrm>
          <a:prstGeom prst="rect">
            <a:avLst/>
          </a:prstGeom>
          <a:noFill/>
        </p:spPr>
        <p:txBody>
          <a:bodyPr wrap="square" rtlCol="0">
            <a:spAutoFit/>
          </a:bodyPr>
          <a:lstStyle/>
          <a:p>
            <a:pPr defTabSz="685800">
              <a:defRPr/>
            </a:pPr>
            <a:r>
              <a:rPr lang="nl-NL" sz="1350">
                <a:solidFill>
                  <a:prstClr val="black"/>
                </a:solidFill>
                <a:latin typeface="Calibri"/>
              </a:rPr>
              <a:t>2012</a:t>
            </a:r>
          </a:p>
        </p:txBody>
      </p:sp>
      <p:sp>
        <p:nvSpPr>
          <p:cNvPr id="10" name="Tekstvak 9">
            <a:extLst>
              <a:ext uri="{FF2B5EF4-FFF2-40B4-BE49-F238E27FC236}">
                <a16:creationId xmlns:a16="http://schemas.microsoft.com/office/drawing/2014/main" id="{B2076368-27C1-40A0-84DB-AA126A99D69E}"/>
              </a:ext>
            </a:extLst>
          </p:cNvPr>
          <p:cNvSpPr txBox="1"/>
          <p:nvPr/>
        </p:nvSpPr>
        <p:spPr>
          <a:xfrm>
            <a:off x="2961459" y="4188337"/>
            <a:ext cx="1910918" cy="300082"/>
          </a:xfrm>
          <a:prstGeom prst="rect">
            <a:avLst/>
          </a:prstGeom>
          <a:noFill/>
        </p:spPr>
        <p:txBody>
          <a:bodyPr wrap="square" rtlCol="0">
            <a:spAutoFit/>
          </a:bodyPr>
          <a:lstStyle/>
          <a:p>
            <a:pPr defTabSz="685800">
              <a:defRPr/>
            </a:pPr>
            <a:r>
              <a:rPr lang="nl-NL" sz="1350">
                <a:solidFill>
                  <a:prstClr val="black"/>
                </a:solidFill>
                <a:latin typeface="Calibri"/>
              </a:rPr>
              <a:t>2016</a:t>
            </a:r>
          </a:p>
        </p:txBody>
      </p:sp>
      <p:sp>
        <p:nvSpPr>
          <p:cNvPr id="11" name="Tekstvak 10">
            <a:extLst>
              <a:ext uri="{FF2B5EF4-FFF2-40B4-BE49-F238E27FC236}">
                <a16:creationId xmlns:a16="http://schemas.microsoft.com/office/drawing/2014/main" id="{65098155-D4C8-4E33-8006-00A4DB809F1C}"/>
              </a:ext>
            </a:extLst>
          </p:cNvPr>
          <p:cNvSpPr txBox="1"/>
          <p:nvPr/>
        </p:nvSpPr>
        <p:spPr>
          <a:xfrm>
            <a:off x="5417339" y="4148733"/>
            <a:ext cx="1792550" cy="300082"/>
          </a:xfrm>
          <a:prstGeom prst="rect">
            <a:avLst/>
          </a:prstGeom>
          <a:noFill/>
        </p:spPr>
        <p:txBody>
          <a:bodyPr wrap="square" rtlCol="0">
            <a:spAutoFit/>
          </a:bodyPr>
          <a:lstStyle/>
          <a:p>
            <a:pPr defTabSz="685800">
              <a:defRPr/>
            </a:pPr>
            <a:r>
              <a:rPr lang="nl-NL" sz="1350">
                <a:solidFill>
                  <a:prstClr val="black"/>
                </a:solidFill>
                <a:latin typeface="Calibri"/>
              </a:rPr>
              <a:t>2019</a:t>
            </a:r>
          </a:p>
        </p:txBody>
      </p:sp>
      <p:sp>
        <p:nvSpPr>
          <p:cNvPr id="12" name="Tekstvak 11">
            <a:extLst>
              <a:ext uri="{FF2B5EF4-FFF2-40B4-BE49-F238E27FC236}">
                <a16:creationId xmlns:a16="http://schemas.microsoft.com/office/drawing/2014/main" id="{823C33A0-D107-41F1-8C97-044A551DB516}"/>
              </a:ext>
            </a:extLst>
          </p:cNvPr>
          <p:cNvSpPr txBox="1"/>
          <p:nvPr/>
        </p:nvSpPr>
        <p:spPr>
          <a:xfrm>
            <a:off x="7711130" y="4147436"/>
            <a:ext cx="1792550" cy="300082"/>
          </a:xfrm>
          <a:prstGeom prst="rect">
            <a:avLst/>
          </a:prstGeom>
          <a:noFill/>
        </p:spPr>
        <p:txBody>
          <a:bodyPr wrap="square" rtlCol="0">
            <a:spAutoFit/>
          </a:bodyPr>
          <a:lstStyle/>
          <a:p>
            <a:pPr defTabSz="685800">
              <a:defRPr/>
            </a:pPr>
            <a:r>
              <a:rPr lang="nl-NL" sz="1350">
                <a:solidFill>
                  <a:prstClr val="black"/>
                </a:solidFill>
                <a:latin typeface="Calibri"/>
              </a:rPr>
              <a:t>2021</a:t>
            </a:r>
          </a:p>
        </p:txBody>
      </p:sp>
    </p:spTree>
    <p:extLst>
      <p:ext uri="{BB962C8B-B14F-4D97-AF65-F5344CB8AC3E}">
        <p14:creationId xmlns:p14="http://schemas.microsoft.com/office/powerpoint/2010/main" val="186074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9" name="Groep 148">
            <a:extLst>
              <a:ext uri="{FF2B5EF4-FFF2-40B4-BE49-F238E27FC236}">
                <a16:creationId xmlns:a16="http://schemas.microsoft.com/office/drawing/2014/main" id="{88A77957-6791-FC62-6438-D7E580836290}"/>
              </a:ext>
            </a:extLst>
          </p:cNvPr>
          <p:cNvGrpSpPr/>
          <p:nvPr/>
        </p:nvGrpSpPr>
        <p:grpSpPr>
          <a:xfrm>
            <a:off x="276213" y="223088"/>
            <a:ext cx="675000" cy="675000"/>
            <a:chOff x="2827472" y="5199956"/>
            <a:chExt cx="900000" cy="900000"/>
          </a:xfrm>
        </p:grpSpPr>
        <p:sp>
          <p:nvSpPr>
            <p:cNvPr id="138" name="Rechthoek: afgeronde hoeken 20">
              <a:extLst>
                <a:ext uri="{FF2B5EF4-FFF2-40B4-BE49-F238E27FC236}">
                  <a16:creationId xmlns:a16="http://schemas.microsoft.com/office/drawing/2014/main" id="{C510A0F6-2FAD-EB37-6A68-4873C42206E7}"/>
                </a:ext>
              </a:extLst>
            </p:cNvPr>
            <p:cNvSpPr/>
            <p:nvPr/>
          </p:nvSpPr>
          <p:spPr>
            <a:xfrm>
              <a:off x="2827472" y="5199956"/>
              <a:ext cx="900000" cy="900000"/>
            </a:xfrm>
            <a:prstGeom prst="ellipse">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nl-NL" sz="1350">
                <a:solidFill>
                  <a:srgbClr val="FFFFFF"/>
                </a:solidFill>
                <a:latin typeface="Arial" panose="020B0604020202020204"/>
              </a:endParaRPr>
            </a:p>
          </p:txBody>
        </p:sp>
        <p:pic>
          <p:nvPicPr>
            <p:cNvPr id="142" name="Picture 2" descr="lijn icoon voor wijk 14570229 Vectorkunst bij Vecteezy">
              <a:extLst>
                <a:ext uri="{FF2B5EF4-FFF2-40B4-BE49-F238E27FC236}">
                  <a16:creationId xmlns:a16="http://schemas.microsoft.com/office/drawing/2014/main" id="{721741A5-767A-6051-F64E-460ECEB5765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2003" y="5355344"/>
              <a:ext cx="650513" cy="508361"/>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Afbeelding 2" descr="Afbeelding met kaart&#10;&#10;Automatisch gegenereerde beschrijving">
            <a:extLst>
              <a:ext uri="{FF2B5EF4-FFF2-40B4-BE49-F238E27FC236}">
                <a16:creationId xmlns:a16="http://schemas.microsoft.com/office/drawing/2014/main" id="{2C8A05A5-0790-63D3-7703-922522327159}"/>
              </a:ext>
            </a:extLst>
          </p:cNvPr>
          <p:cNvPicPr/>
          <p:nvPr/>
        </p:nvPicPr>
        <p:blipFill rotWithShape="1">
          <a:blip r:embed="rId4" cstate="print">
            <a:extLst>
              <a:ext uri="{28A0092B-C50C-407E-A947-70E740481C1C}">
                <a14:useLocalDpi xmlns:a14="http://schemas.microsoft.com/office/drawing/2010/main"/>
              </a:ext>
            </a:extLst>
          </a:blip>
          <a:srcRect b="4110"/>
          <a:stretch/>
        </p:blipFill>
        <p:spPr bwMode="auto">
          <a:xfrm>
            <a:off x="2663791" y="148580"/>
            <a:ext cx="4207280" cy="4747846"/>
          </a:xfrm>
          <a:custGeom>
            <a:avLst/>
            <a:gdLst>
              <a:gd name="connsiteX0" fmla="*/ 4597631 w 5235865"/>
              <a:gd name="connsiteY0" fmla="*/ 0 h 6024825"/>
              <a:gd name="connsiteX1" fmla="*/ 4626088 w 5235865"/>
              <a:gd name="connsiteY1" fmla="*/ 0 h 6024825"/>
              <a:gd name="connsiteX2" fmla="*/ 4928081 w 5235865"/>
              <a:gd name="connsiteY2" fmla="*/ 62175 h 6024825"/>
              <a:gd name="connsiteX3" fmla="*/ 4880456 w 5235865"/>
              <a:gd name="connsiteY3" fmla="*/ 281250 h 6024825"/>
              <a:gd name="connsiteX4" fmla="*/ 5147156 w 5235865"/>
              <a:gd name="connsiteY4" fmla="*/ 395550 h 6024825"/>
              <a:gd name="connsiteX5" fmla="*/ 5232881 w 5235865"/>
              <a:gd name="connsiteY5" fmla="*/ 519375 h 6024825"/>
              <a:gd name="connsiteX6" fmla="*/ 5235865 w 5235865"/>
              <a:gd name="connsiteY6" fmla="*/ 588007 h 6024825"/>
              <a:gd name="connsiteX7" fmla="*/ 5235865 w 5235865"/>
              <a:gd name="connsiteY7" fmla="*/ 792958 h 6024825"/>
              <a:gd name="connsiteX8" fmla="*/ 5213831 w 5235865"/>
              <a:gd name="connsiteY8" fmla="*/ 976575 h 6024825"/>
              <a:gd name="connsiteX9" fmla="*/ 4127981 w 5235865"/>
              <a:gd name="connsiteY9" fmla="*/ 1652850 h 6024825"/>
              <a:gd name="connsiteX10" fmla="*/ 4413731 w 5235865"/>
              <a:gd name="connsiteY10" fmla="*/ 2071950 h 6024825"/>
              <a:gd name="connsiteX11" fmla="*/ 4261331 w 5235865"/>
              <a:gd name="connsiteY11" fmla="*/ 2300550 h 6024825"/>
              <a:gd name="connsiteX12" fmla="*/ 4242281 w 5235865"/>
              <a:gd name="connsiteY12" fmla="*/ 2519625 h 6024825"/>
              <a:gd name="connsiteX13" fmla="*/ 4194656 w 5235865"/>
              <a:gd name="connsiteY13" fmla="*/ 2700600 h 6024825"/>
              <a:gd name="connsiteX14" fmla="*/ 4118456 w 5235865"/>
              <a:gd name="connsiteY14" fmla="*/ 2833950 h 6024825"/>
              <a:gd name="connsiteX15" fmla="*/ 3861281 w 5235865"/>
              <a:gd name="connsiteY15" fmla="*/ 3024450 h 6024825"/>
              <a:gd name="connsiteX16" fmla="*/ 3842231 w 5235865"/>
              <a:gd name="connsiteY16" fmla="*/ 3348300 h 6024825"/>
              <a:gd name="connsiteX17" fmla="*/ 3432656 w 5235865"/>
              <a:gd name="connsiteY17" fmla="*/ 3348300 h 6024825"/>
              <a:gd name="connsiteX18" fmla="*/ 3175481 w 5235865"/>
              <a:gd name="connsiteY18" fmla="*/ 3548325 h 6024825"/>
              <a:gd name="connsiteX19" fmla="*/ 3299306 w 5235865"/>
              <a:gd name="connsiteY19" fmla="*/ 3634050 h 6024825"/>
              <a:gd name="connsiteX20" fmla="*/ 3432656 w 5235865"/>
              <a:gd name="connsiteY20" fmla="*/ 3853125 h 6024825"/>
              <a:gd name="connsiteX21" fmla="*/ 3556481 w 5235865"/>
              <a:gd name="connsiteY21" fmla="*/ 4081725 h 6024825"/>
              <a:gd name="connsiteX22" fmla="*/ 3861281 w 5235865"/>
              <a:gd name="connsiteY22" fmla="*/ 4253175 h 6024825"/>
              <a:gd name="connsiteX23" fmla="*/ 3966056 w 5235865"/>
              <a:gd name="connsiteY23" fmla="*/ 4491300 h 6024825"/>
              <a:gd name="connsiteX24" fmla="*/ 3994631 w 5235865"/>
              <a:gd name="connsiteY24" fmla="*/ 4729425 h 6024825"/>
              <a:gd name="connsiteX25" fmla="*/ 4042256 w 5235865"/>
              <a:gd name="connsiteY25" fmla="*/ 5005650 h 6024825"/>
              <a:gd name="connsiteX26" fmla="*/ 4127981 w 5235865"/>
              <a:gd name="connsiteY26" fmla="*/ 5386650 h 6024825"/>
              <a:gd name="connsiteX27" fmla="*/ 4137506 w 5235865"/>
              <a:gd name="connsiteY27" fmla="*/ 5539050 h 6024825"/>
              <a:gd name="connsiteX28" fmla="*/ 3947006 w 5235865"/>
              <a:gd name="connsiteY28" fmla="*/ 5634300 h 6024825"/>
              <a:gd name="connsiteX29" fmla="*/ 3556481 w 5235865"/>
              <a:gd name="connsiteY29" fmla="*/ 5796225 h 6024825"/>
              <a:gd name="connsiteX30" fmla="*/ 3261206 w 5235865"/>
              <a:gd name="connsiteY30" fmla="*/ 5881950 h 6024825"/>
              <a:gd name="connsiteX31" fmla="*/ 2937356 w 5235865"/>
              <a:gd name="connsiteY31" fmla="*/ 6024825 h 6024825"/>
              <a:gd name="connsiteX32" fmla="*/ 2899256 w 5235865"/>
              <a:gd name="connsiteY32" fmla="*/ 5891475 h 6024825"/>
              <a:gd name="connsiteX33" fmla="*/ 2727806 w 5235865"/>
              <a:gd name="connsiteY33" fmla="*/ 5567625 h 6024825"/>
              <a:gd name="connsiteX34" fmla="*/ 2384906 w 5235865"/>
              <a:gd name="connsiteY34" fmla="*/ 5072325 h 6024825"/>
              <a:gd name="connsiteX35" fmla="*/ 1918181 w 5235865"/>
              <a:gd name="connsiteY35" fmla="*/ 4881825 h 6024825"/>
              <a:gd name="connsiteX36" fmla="*/ 1984856 w 5235865"/>
              <a:gd name="connsiteY36" fmla="*/ 4557975 h 6024825"/>
              <a:gd name="connsiteX37" fmla="*/ 1680056 w 5235865"/>
              <a:gd name="connsiteY37" fmla="*/ 4624650 h 6024825"/>
              <a:gd name="connsiteX38" fmla="*/ 1470506 w 5235865"/>
              <a:gd name="connsiteY38" fmla="*/ 4034100 h 6024825"/>
              <a:gd name="connsiteX39" fmla="*/ 1203806 w 5235865"/>
              <a:gd name="connsiteY39" fmla="*/ 3900750 h 6024825"/>
              <a:gd name="connsiteX40" fmla="*/ 1041881 w 5235865"/>
              <a:gd name="connsiteY40" fmla="*/ 3538800 h 6024825"/>
              <a:gd name="connsiteX41" fmla="*/ 851381 w 5235865"/>
              <a:gd name="connsiteY41" fmla="*/ 3453075 h 6024825"/>
              <a:gd name="connsiteX42" fmla="*/ 651356 w 5235865"/>
              <a:gd name="connsiteY42" fmla="*/ 3434025 h 6024825"/>
              <a:gd name="connsiteX43" fmla="*/ 470381 w 5235865"/>
              <a:gd name="connsiteY43" fmla="*/ 3453075 h 6024825"/>
              <a:gd name="connsiteX44" fmla="*/ 337031 w 5235865"/>
              <a:gd name="connsiteY44" fmla="*/ 3281625 h 6024825"/>
              <a:gd name="connsiteX45" fmla="*/ 0 w 5235865"/>
              <a:gd name="connsiteY45" fmla="*/ 3336279 h 6024825"/>
              <a:gd name="connsiteX46" fmla="*/ 0 w 5235865"/>
              <a:gd name="connsiteY46" fmla="*/ 3143784 h 6024825"/>
              <a:gd name="connsiteX47" fmla="*/ 70331 w 5235865"/>
              <a:gd name="connsiteY47" fmla="*/ 2252925 h 6024825"/>
              <a:gd name="connsiteX48" fmla="*/ 213206 w 5235865"/>
              <a:gd name="connsiteY48" fmla="*/ 1748100 h 6024825"/>
              <a:gd name="connsiteX49" fmla="*/ 584681 w 5235865"/>
              <a:gd name="connsiteY49" fmla="*/ 1795725 h 6024825"/>
              <a:gd name="connsiteX50" fmla="*/ 737081 w 5235865"/>
              <a:gd name="connsiteY50" fmla="*/ 1595700 h 6024825"/>
              <a:gd name="connsiteX51" fmla="*/ 1137131 w 5235865"/>
              <a:gd name="connsiteY51" fmla="*/ 1481400 h 6024825"/>
              <a:gd name="connsiteX52" fmla="*/ 1213331 w 5235865"/>
              <a:gd name="connsiteY52" fmla="*/ 1357575 h 6024825"/>
              <a:gd name="connsiteX53" fmla="*/ 1622906 w 5235865"/>
              <a:gd name="connsiteY53" fmla="*/ 1338525 h 6024825"/>
              <a:gd name="connsiteX54" fmla="*/ 1880081 w 5235865"/>
              <a:gd name="connsiteY54" fmla="*/ 1452825 h 6024825"/>
              <a:gd name="connsiteX55" fmla="*/ 2251556 w 5235865"/>
              <a:gd name="connsiteY55" fmla="*/ 1433775 h 6024825"/>
              <a:gd name="connsiteX56" fmla="*/ 2289656 w 5235865"/>
              <a:gd name="connsiteY56" fmla="*/ 1605225 h 6024825"/>
              <a:gd name="connsiteX57" fmla="*/ 2804006 w 5235865"/>
              <a:gd name="connsiteY57" fmla="*/ 1643325 h 6024825"/>
              <a:gd name="connsiteX58" fmla="*/ 2623031 w 5235865"/>
              <a:gd name="connsiteY58" fmla="*/ 1348050 h 6024825"/>
              <a:gd name="connsiteX59" fmla="*/ 3156431 w 5235865"/>
              <a:gd name="connsiteY59" fmla="*/ 81225 h 6024825"/>
              <a:gd name="connsiteX60" fmla="*/ 3594581 w 5235865"/>
              <a:gd name="connsiteY60" fmla="*/ 205050 h 6024825"/>
              <a:gd name="connsiteX61" fmla="*/ 3794606 w 5235865"/>
              <a:gd name="connsiteY61" fmla="*/ 338400 h 6024825"/>
              <a:gd name="connsiteX62" fmla="*/ 4156556 w 5235865"/>
              <a:gd name="connsiteY62" fmla="*/ 43125 h 6024825"/>
              <a:gd name="connsiteX63" fmla="*/ 4394681 w 5235865"/>
              <a:gd name="connsiteY63" fmla="*/ 138375 h 602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235865" h="6024825">
                <a:moveTo>
                  <a:pt x="4597631" y="0"/>
                </a:moveTo>
                <a:lnTo>
                  <a:pt x="4626088" y="0"/>
                </a:lnTo>
                <a:lnTo>
                  <a:pt x="4928081" y="62175"/>
                </a:lnTo>
                <a:lnTo>
                  <a:pt x="4880456" y="281250"/>
                </a:lnTo>
                <a:lnTo>
                  <a:pt x="5147156" y="395550"/>
                </a:lnTo>
                <a:lnTo>
                  <a:pt x="5232881" y="519375"/>
                </a:lnTo>
                <a:lnTo>
                  <a:pt x="5235865" y="588007"/>
                </a:lnTo>
                <a:lnTo>
                  <a:pt x="5235865" y="792958"/>
                </a:lnTo>
                <a:lnTo>
                  <a:pt x="5213831" y="976575"/>
                </a:lnTo>
                <a:lnTo>
                  <a:pt x="4127981" y="1652850"/>
                </a:lnTo>
                <a:lnTo>
                  <a:pt x="4413731" y="2071950"/>
                </a:lnTo>
                <a:lnTo>
                  <a:pt x="4261331" y="2300550"/>
                </a:lnTo>
                <a:lnTo>
                  <a:pt x="4242281" y="2519625"/>
                </a:lnTo>
                <a:lnTo>
                  <a:pt x="4194656" y="2700600"/>
                </a:lnTo>
                <a:lnTo>
                  <a:pt x="4118456" y="2833950"/>
                </a:lnTo>
                <a:lnTo>
                  <a:pt x="3861281" y="3024450"/>
                </a:lnTo>
                <a:lnTo>
                  <a:pt x="3842231" y="3348300"/>
                </a:lnTo>
                <a:lnTo>
                  <a:pt x="3432656" y="3348300"/>
                </a:lnTo>
                <a:lnTo>
                  <a:pt x="3175481" y="3548325"/>
                </a:lnTo>
                <a:lnTo>
                  <a:pt x="3299306" y="3634050"/>
                </a:lnTo>
                <a:lnTo>
                  <a:pt x="3432656" y="3853125"/>
                </a:lnTo>
                <a:lnTo>
                  <a:pt x="3556481" y="4081725"/>
                </a:lnTo>
                <a:lnTo>
                  <a:pt x="3861281" y="4253175"/>
                </a:lnTo>
                <a:lnTo>
                  <a:pt x="3966056" y="4491300"/>
                </a:lnTo>
                <a:lnTo>
                  <a:pt x="3994631" y="4729425"/>
                </a:lnTo>
                <a:lnTo>
                  <a:pt x="4042256" y="5005650"/>
                </a:lnTo>
                <a:lnTo>
                  <a:pt x="4127981" y="5386650"/>
                </a:lnTo>
                <a:lnTo>
                  <a:pt x="4137506" y="5539050"/>
                </a:lnTo>
                <a:lnTo>
                  <a:pt x="3947006" y="5634300"/>
                </a:lnTo>
                <a:lnTo>
                  <a:pt x="3556481" y="5796225"/>
                </a:lnTo>
                <a:lnTo>
                  <a:pt x="3261206" y="5881950"/>
                </a:lnTo>
                <a:lnTo>
                  <a:pt x="2937356" y="6024825"/>
                </a:lnTo>
                <a:lnTo>
                  <a:pt x="2899256" y="5891475"/>
                </a:lnTo>
                <a:lnTo>
                  <a:pt x="2727806" y="5567625"/>
                </a:lnTo>
                <a:lnTo>
                  <a:pt x="2384906" y="5072325"/>
                </a:lnTo>
                <a:lnTo>
                  <a:pt x="1918181" y="4881825"/>
                </a:lnTo>
                <a:lnTo>
                  <a:pt x="1984856" y="4557975"/>
                </a:lnTo>
                <a:lnTo>
                  <a:pt x="1680056" y="4624650"/>
                </a:lnTo>
                <a:lnTo>
                  <a:pt x="1470506" y="4034100"/>
                </a:lnTo>
                <a:lnTo>
                  <a:pt x="1203806" y="3900750"/>
                </a:lnTo>
                <a:lnTo>
                  <a:pt x="1041881" y="3538800"/>
                </a:lnTo>
                <a:lnTo>
                  <a:pt x="851381" y="3453075"/>
                </a:lnTo>
                <a:lnTo>
                  <a:pt x="651356" y="3434025"/>
                </a:lnTo>
                <a:lnTo>
                  <a:pt x="470381" y="3453075"/>
                </a:lnTo>
                <a:lnTo>
                  <a:pt x="337031" y="3281625"/>
                </a:lnTo>
                <a:lnTo>
                  <a:pt x="0" y="3336279"/>
                </a:lnTo>
                <a:lnTo>
                  <a:pt x="0" y="3143784"/>
                </a:lnTo>
                <a:lnTo>
                  <a:pt x="70331" y="2252925"/>
                </a:lnTo>
                <a:lnTo>
                  <a:pt x="213206" y="1748100"/>
                </a:lnTo>
                <a:lnTo>
                  <a:pt x="584681" y="1795725"/>
                </a:lnTo>
                <a:lnTo>
                  <a:pt x="737081" y="1595700"/>
                </a:lnTo>
                <a:lnTo>
                  <a:pt x="1137131" y="1481400"/>
                </a:lnTo>
                <a:lnTo>
                  <a:pt x="1213331" y="1357575"/>
                </a:lnTo>
                <a:lnTo>
                  <a:pt x="1622906" y="1338525"/>
                </a:lnTo>
                <a:lnTo>
                  <a:pt x="1880081" y="1452825"/>
                </a:lnTo>
                <a:lnTo>
                  <a:pt x="2251556" y="1433775"/>
                </a:lnTo>
                <a:lnTo>
                  <a:pt x="2289656" y="1605225"/>
                </a:lnTo>
                <a:lnTo>
                  <a:pt x="2804006" y="1643325"/>
                </a:lnTo>
                <a:lnTo>
                  <a:pt x="2623031" y="1348050"/>
                </a:lnTo>
                <a:lnTo>
                  <a:pt x="3156431" y="81225"/>
                </a:lnTo>
                <a:lnTo>
                  <a:pt x="3594581" y="205050"/>
                </a:lnTo>
                <a:lnTo>
                  <a:pt x="3794606" y="338400"/>
                </a:lnTo>
                <a:lnTo>
                  <a:pt x="4156556" y="43125"/>
                </a:lnTo>
                <a:lnTo>
                  <a:pt x="4394681" y="138375"/>
                </a:lnTo>
                <a:close/>
              </a:path>
            </a:pathLst>
          </a:custGeom>
          <a:ln>
            <a:noFill/>
          </a:ln>
          <a:extLst>
            <a:ext uri="{53640926-AAD7-44D8-BBD7-CCE9431645EC}">
              <a14:shadowObscured xmlns:a14="http://schemas.microsoft.com/office/drawing/2010/main"/>
            </a:ext>
          </a:extLst>
        </p:spPr>
      </p:pic>
      <p:sp>
        <p:nvSpPr>
          <p:cNvPr id="4" name="Boog 3">
            <a:extLst>
              <a:ext uri="{FF2B5EF4-FFF2-40B4-BE49-F238E27FC236}">
                <a16:creationId xmlns:a16="http://schemas.microsoft.com/office/drawing/2014/main" id="{B904926D-AF0D-4A92-EE2E-588D72C6DF95}"/>
              </a:ext>
            </a:extLst>
          </p:cNvPr>
          <p:cNvSpPr/>
          <p:nvPr/>
        </p:nvSpPr>
        <p:spPr>
          <a:xfrm flipH="1" flipV="1">
            <a:off x="2071477" y="1657848"/>
            <a:ext cx="2750574" cy="486698"/>
          </a:xfrm>
          <a:prstGeom prst="arc">
            <a:avLst>
              <a:gd name="adj1" fmla="val 16200000"/>
              <a:gd name="adj2" fmla="val 21396383"/>
            </a:avLst>
          </a:prstGeom>
          <a:ln w="38100">
            <a:solidFill>
              <a:schemeClr val="bg2">
                <a:lumMod val="50000"/>
              </a:schemeClr>
            </a:solidFill>
            <a:headEnd type="triangle" w="med" len="med"/>
            <a:tailEnd type="none" w="med"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nl-NL" sz="1350"/>
          </a:p>
        </p:txBody>
      </p:sp>
      <p:grpSp>
        <p:nvGrpSpPr>
          <p:cNvPr id="5" name="Groep 4">
            <a:extLst>
              <a:ext uri="{FF2B5EF4-FFF2-40B4-BE49-F238E27FC236}">
                <a16:creationId xmlns:a16="http://schemas.microsoft.com/office/drawing/2014/main" id="{D32CFFB6-BE46-FFA7-FA41-B37F6DE0644E}"/>
              </a:ext>
            </a:extLst>
          </p:cNvPr>
          <p:cNvGrpSpPr/>
          <p:nvPr/>
        </p:nvGrpSpPr>
        <p:grpSpPr>
          <a:xfrm>
            <a:off x="1477652" y="1469546"/>
            <a:ext cx="675000" cy="675000"/>
            <a:chOff x="8418429" y="4126369"/>
            <a:chExt cx="900000" cy="900000"/>
          </a:xfrm>
        </p:grpSpPr>
        <p:sp>
          <p:nvSpPr>
            <p:cNvPr id="6" name="Rechthoek: afgeronde hoeken 20">
              <a:extLst>
                <a:ext uri="{FF2B5EF4-FFF2-40B4-BE49-F238E27FC236}">
                  <a16:creationId xmlns:a16="http://schemas.microsoft.com/office/drawing/2014/main" id="{169CFEBD-E3A3-EBD1-9782-A1BB62267DFE}"/>
                </a:ext>
              </a:extLst>
            </p:cNvPr>
            <p:cNvSpPr/>
            <p:nvPr/>
          </p:nvSpPr>
          <p:spPr>
            <a:xfrm>
              <a:off x="8418429" y="4126369"/>
              <a:ext cx="900000" cy="900000"/>
            </a:xfrm>
            <a:prstGeom prst="ellipse">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nl-NL" sz="1350">
                <a:solidFill>
                  <a:srgbClr val="FFFFFF"/>
                </a:solidFill>
                <a:latin typeface="Arial" panose="020B0604020202020204"/>
              </a:endParaRPr>
            </a:p>
          </p:txBody>
        </p:sp>
        <p:pic>
          <p:nvPicPr>
            <p:cNvPr id="7" name="Afbeelding 6" descr="Afbeelding met Lettertype, ontwerp&#10;&#10;Automatisch gegenereerde beschrijving">
              <a:extLst>
                <a:ext uri="{FF2B5EF4-FFF2-40B4-BE49-F238E27FC236}">
                  <a16:creationId xmlns:a16="http://schemas.microsoft.com/office/drawing/2014/main" id="{8997B336-BDE1-4A65-BE8F-E2701D3044F9}"/>
                </a:ext>
              </a:extLst>
            </p:cNvPr>
            <p:cNvPicPr>
              <a:picLocks noChangeAspect="1"/>
            </p:cNvPicPr>
            <p:nvPr/>
          </p:nvPicPr>
          <p:blipFill rotWithShape="1">
            <a:blip r:embed="rId5" cstate="print">
              <a:clrChange>
                <a:clrFrom>
                  <a:srgbClr val="FAFAFA"/>
                </a:clrFrom>
                <a:clrTo>
                  <a:srgbClr val="FAFAFA">
                    <a:alpha val="0"/>
                  </a:srgbClr>
                </a:clrTo>
              </a:clrChange>
              <a:extLst>
                <a:ext uri="{28A0092B-C50C-407E-A947-70E740481C1C}">
                  <a14:useLocalDpi xmlns:a14="http://schemas.microsoft.com/office/drawing/2010/main" val="0"/>
                </a:ext>
              </a:extLst>
            </a:blip>
            <a:srcRect l="17658" t="41329" r="70733" b="40522"/>
            <a:stretch/>
          </p:blipFill>
          <p:spPr>
            <a:xfrm>
              <a:off x="8514502" y="4259832"/>
              <a:ext cx="594180" cy="619281"/>
            </a:xfrm>
            <a:prstGeom prst="rect">
              <a:avLst/>
            </a:prstGeom>
          </p:spPr>
        </p:pic>
      </p:grpSp>
      <p:sp>
        <p:nvSpPr>
          <p:cNvPr id="8" name="Boog 7">
            <a:extLst>
              <a:ext uri="{FF2B5EF4-FFF2-40B4-BE49-F238E27FC236}">
                <a16:creationId xmlns:a16="http://schemas.microsoft.com/office/drawing/2014/main" id="{EC4B8F88-ABD0-99E6-BF52-B8955D07A7C3}"/>
              </a:ext>
            </a:extLst>
          </p:cNvPr>
          <p:cNvSpPr/>
          <p:nvPr/>
        </p:nvSpPr>
        <p:spPr>
          <a:xfrm rot="18906916" flipH="1" flipV="1">
            <a:off x="1923521" y="2469229"/>
            <a:ext cx="2750574" cy="486698"/>
          </a:xfrm>
          <a:prstGeom prst="arc">
            <a:avLst>
              <a:gd name="adj1" fmla="val 16200000"/>
              <a:gd name="adj2" fmla="val 21396383"/>
            </a:avLst>
          </a:prstGeom>
          <a:ln w="38100">
            <a:solidFill>
              <a:schemeClr val="bg2">
                <a:lumMod val="50000"/>
              </a:schemeClr>
            </a:solidFill>
            <a:headEnd type="triangle" w="med" len="med"/>
            <a:tailEnd type="none" w="med"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nl-NL" sz="1350"/>
          </a:p>
        </p:txBody>
      </p:sp>
      <p:sp>
        <p:nvSpPr>
          <p:cNvPr id="9" name="Rechthoek: afgeronde hoeken 20">
            <a:extLst>
              <a:ext uri="{FF2B5EF4-FFF2-40B4-BE49-F238E27FC236}">
                <a16:creationId xmlns:a16="http://schemas.microsoft.com/office/drawing/2014/main" id="{D4CDD1C2-8E8C-9F1E-93D7-8609AE8274B5}"/>
              </a:ext>
            </a:extLst>
          </p:cNvPr>
          <p:cNvSpPr/>
          <p:nvPr/>
        </p:nvSpPr>
        <p:spPr>
          <a:xfrm>
            <a:off x="1815150" y="3394886"/>
            <a:ext cx="675000" cy="675000"/>
          </a:xfrm>
          <a:prstGeom prst="ellipse">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nl-NL" sz="1350">
              <a:solidFill>
                <a:srgbClr val="FFFFFF"/>
              </a:solidFill>
              <a:latin typeface="Arial" panose="020B0604020202020204"/>
            </a:endParaRPr>
          </a:p>
        </p:txBody>
      </p:sp>
      <p:pic>
        <p:nvPicPr>
          <p:cNvPr id="10" name="Picture 28" descr="Hybride Warmtepomp - Gijsbers Installatietechniek">
            <a:extLst>
              <a:ext uri="{FF2B5EF4-FFF2-40B4-BE49-F238E27FC236}">
                <a16:creationId xmlns:a16="http://schemas.microsoft.com/office/drawing/2014/main" id="{A1BB40AE-83AF-36A6-C5CC-B4E382B1397B}"/>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38444" y1="16503" x2="39889" y2="25490"/>
                        <a14:foregroundMark x1="39889" y1="25490" x2="38667" y2="31209"/>
                        <a14:foregroundMark x1="56222" y1="16013" x2="54222" y2="26634"/>
                        <a14:foregroundMark x1="54222" y1="26634" x2="62556" y2="23529"/>
                        <a14:foregroundMark x1="62556" y1="23529" x2="63667" y2="26634"/>
                      </a14:backgroundRemoval>
                    </a14:imgEffect>
                  </a14:imgLayer>
                </a14:imgProps>
              </a:ext>
              <a:ext uri="{28A0092B-C50C-407E-A947-70E740481C1C}">
                <a14:useLocalDpi xmlns:a14="http://schemas.microsoft.com/office/drawing/2010/main" val="0"/>
              </a:ext>
            </a:extLst>
          </a:blip>
          <a:srcRect t="36527"/>
          <a:stretch/>
        </p:blipFill>
        <p:spPr bwMode="auto">
          <a:xfrm>
            <a:off x="1659281" y="3638913"/>
            <a:ext cx="1020248" cy="440357"/>
          </a:xfrm>
          <a:prstGeom prst="rect">
            <a:avLst/>
          </a:prstGeom>
          <a:noFill/>
          <a:extLst>
            <a:ext uri="{909E8E84-426E-40DD-AFC4-6F175D3DCCD1}">
              <a14:hiddenFill xmlns:a14="http://schemas.microsoft.com/office/drawing/2010/main">
                <a:solidFill>
                  <a:srgbClr val="FFFFFF"/>
                </a:solidFill>
              </a14:hiddenFill>
            </a:ext>
          </a:extLst>
        </p:spPr>
      </p:pic>
      <p:sp>
        <p:nvSpPr>
          <p:cNvPr id="11" name="Boog 10">
            <a:extLst>
              <a:ext uri="{FF2B5EF4-FFF2-40B4-BE49-F238E27FC236}">
                <a16:creationId xmlns:a16="http://schemas.microsoft.com/office/drawing/2014/main" id="{B2D79E4A-6B6C-D6DF-1BB2-2230C2FC9859}"/>
              </a:ext>
            </a:extLst>
          </p:cNvPr>
          <p:cNvSpPr/>
          <p:nvPr/>
        </p:nvSpPr>
        <p:spPr>
          <a:xfrm rot="20806600">
            <a:off x="4101296" y="3284430"/>
            <a:ext cx="2750574" cy="486698"/>
          </a:xfrm>
          <a:prstGeom prst="arc">
            <a:avLst>
              <a:gd name="adj1" fmla="val 16200000"/>
              <a:gd name="adj2" fmla="val 21396383"/>
            </a:avLst>
          </a:prstGeom>
          <a:ln w="38100">
            <a:solidFill>
              <a:schemeClr val="bg2">
                <a:lumMod val="50000"/>
              </a:schemeClr>
            </a:solidFill>
            <a:headEnd type="triangle" w="med" len="med"/>
            <a:tailEnd type="none" w="med"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nl-NL" sz="1350"/>
          </a:p>
        </p:txBody>
      </p:sp>
      <p:sp>
        <p:nvSpPr>
          <p:cNvPr id="13" name="Rechthoek: afgeronde hoeken 20">
            <a:extLst>
              <a:ext uri="{FF2B5EF4-FFF2-40B4-BE49-F238E27FC236}">
                <a16:creationId xmlns:a16="http://schemas.microsoft.com/office/drawing/2014/main" id="{DD0554EB-D02F-D42F-8BC5-201C7F108342}"/>
              </a:ext>
            </a:extLst>
          </p:cNvPr>
          <p:cNvSpPr/>
          <p:nvPr/>
        </p:nvSpPr>
        <p:spPr>
          <a:xfrm>
            <a:off x="6707211" y="2852779"/>
            <a:ext cx="675000" cy="675000"/>
          </a:xfrm>
          <a:prstGeom prst="ellipse">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nl-NL" sz="1350">
              <a:solidFill>
                <a:srgbClr val="FFFFFF"/>
              </a:solidFill>
              <a:latin typeface="Arial" panose="020B0604020202020204"/>
            </a:endParaRPr>
          </a:p>
        </p:txBody>
      </p:sp>
      <p:pic>
        <p:nvPicPr>
          <p:cNvPr id="14" name="Picture 28" descr="Hybride Warmtepomp - Gijsbers Installatietechniek">
            <a:extLst>
              <a:ext uri="{FF2B5EF4-FFF2-40B4-BE49-F238E27FC236}">
                <a16:creationId xmlns:a16="http://schemas.microsoft.com/office/drawing/2014/main" id="{55FF6A13-A2BF-5B60-744F-C726BF94310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38444" y1="16503" x2="39889" y2="25490"/>
                        <a14:foregroundMark x1="39889" y1="25490" x2="38667" y2="31209"/>
                        <a14:foregroundMark x1="56222" y1="16013" x2="54222" y2="26634"/>
                        <a14:foregroundMark x1="54222" y1="26634" x2="62556" y2="23529"/>
                        <a14:foregroundMark x1="62556" y1="23529" x2="63667" y2="26634"/>
                      </a14:backgroundRemoval>
                    </a14:imgEffect>
                  </a14:imgLayer>
                </a14:imgProps>
              </a:ext>
              <a:ext uri="{28A0092B-C50C-407E-A947-70E740481C1C}">
                <a14:useLocalDpi xmlns:a14="http://schemas.microsoft.com/office/drawing/2010/main" val="0"/>
              </a:ext>
            </a:extLst>
          </a:blip>
          <a:srcRect/>
          <a:stretch>
            <a:fillRect/>
          </a:stretch>
        </p:blipFill>
        <p:spPr bwMode="auto">
          <a:xfrm>
            <a:off x="6534587" y="2852779"/>
            <a:ext cx="1020248" cy="693768"/>
          </a:xfrm>
          <a:prstGeom prst="rect">
            <a:avLst/>
          </a:prstGeom>
          <a:noFill/>
          <a:extLst>
            <a:ext uri="{909E8E84-426E-40DD-AFC4-6F175D3DCCD1}">
              <a14:hiddenFill xmlns:a14="http://schemas.microsoft.com/office/drawing/2010/main">
                <a:solidFill>
                  <a:srgbClr val="FFFFFF"/>
                </a:solidFill>
              </a14:hiddenFill>
            </a:ext>
          </a:extLst>
        </p:spPr>
      </p:pic>
      <p:sp>
        <p:nvSpPr>
          <p:cNvPr id="15" name="Rechthoek 14">
            <a:extLst>
              <a:ext uri="{FF2B5EF4-FFF2-40B4-BE49-F238E27FC236}">
                <a16:creationId xmlns:a16="http://schemas.microsoft.com/office/drawing/2014/main" id="{2DD316FF-9356-3C59-7D45-C410DF31F832}"/>
              </a:ext>
            </a:extLst>
          </p:cNvPr>
          <p:cNvSpPr/>
          <p:nvPr/>
        </p:nvSpPr>
        <p:spPr>
          <a:xfrm rot="16200000">
            <a:off x="1596804" y="1872157"/>
            <a:ext cx="436693" cy="863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900" i="1">
                <a:solidFill>
                  <a:schemeClr val="tx1"/>
                </a:solidFill>
              </a:rPr>
              <a:t>Warmtenet </a:t>
            </a:r>
          </a:p>
        </p:txBody>
      </p:sp>
      <p:sp>
        <p:nvSpPr>
          <p:cNvPr id="17" name="Rechthoek 16">
            <a:extLst>
              <a:ext uri="{FF2B5EF4-FFF2-40B4-BE49-F238E27FC236}">
                <a16:creationId xmlns:a16="http://schemas.microsoft.com/office/drawing/2014/main" id="{22C399AB-D2DD-F4B4-4C85-69C711BFFC71}"/>
              </a:ext>
            </a:extLst>
          </p:cNvPr>
          <p:cNvSpPr/>
          <p:nvPr/>
        </p:nvSpPr>
        <p:spPr>
          <a:xfrm rot="16200000">
            <a:off x="1951058" y="3722560"/>
            <a:ext cx="436693" cy="10202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900" i="1">
                <a:solidFill>
                  <a:schemeClr val="tx1"/>
                </a:solidFill>
              </a:rPr>
              <a:t>Geheel Elektrisch</a:t>
            </a:r>
          </a:p>
        </p:txBody>
      </p:sp>
      <p:sp>
        <p:nvSpPr>
          <p:cNvPr id="18" name="Rechthoek 17">
            <a:extLst>
              <a:ext uri="{FF2B5EF4-FFF2-40B4-BE49-F238E27FC236}">
                <a16:creationId xmlns:a16="http://schemas.microsoft.com/office/drawing/2014/main" id="{0B3C42C0-7F74-F123-FAF0-FF71E39A48C4}"/>
              </a:ext>
            </a:extLst>
          </p:cNvPr>
          <p:cNvSpPr/>
          <p:nvPr/>
        </p:nvSpPr>
        <p:spPr>
          <a:xfrm rot="16200000">
            <a:off x="6826365" y="2998079"/>
            <a:ext cx="436693" cy="14686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900" i="1">
                <a:solidFill>
                  <a:schemeClr val="tx1"/>
                </a:solidFill>
              </a:rPr>
              <a:t>Grotendeels Elektrisch</a:t>
            </a:r>
            <a:br>
              <a:rPr lang="nl-NL" sz="900" i="1">
                <a:solidFill>
                  <a:schemeClr val="tx1"/>
                </a:solidFill>
              </a:rPr>
            </a:br>
            <a:r>
              <a:rPr lang="nl-NL" sz="900" i="1">
                <a:solidFill>
                  <a:schemeClr val="tx1"/>
                </a:solidFill>
              </a:rPr>
              <a:t>(Gasnet blijft behouden)</a:t>
            </a:r>
          </a:p>
        </p:txBody>
      </p:sp>
    </p:spTree>
    <p:extLst>
      <p:ext uri="{BB962C8B-B14F-4D97-AF65-F5344CB8AC3E}">
        <p14:creationId xmlns:p14="http://schemas.microsoft.com/office/powerpoint/2010/main" val="341567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150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23c8901f77c_0_85"/>
          <p:cNvSpPr txBox="1"/>
          <p:nvPr/>
        </p:nvSpPr>
        <p:spPr>
          <a:xfrm>
            <a:off x="348950" y="296000"/>
            <a:ext cx="8541300" cy="536700"/>
          </a:xfrm>
          <a:prstGeom prst="rect">
            <a:avLst/>
          </a:prstGeom>
          <a:solidFill>
            <a:srgbClr val="5DA151"/>
          </a:solidFill>
          <a:ln>
            <a:noFill/>
          </a:ln>
        </p:spPr>
        <p:txBody>
          <a:bodyPr spcFirstLastPara="1" wrap="square" lIns="68575" tIns="34275" rIns="68575" bIns="34275" anchor="t" anchorCtr="0">
            <a:noAutofit/>
          </a:bodyPr>
          <a:lstStyle/>
          <a:p>
            <a:pPr algn="ctr" defTabSz="914378">
              <a:buClr>
                <a:srgbClr val="FFFFFF"/>
              </a:buClr>
              <a:buSzPts val="2300"/>
            </a:pPr>
            <a:r>
              <a:rPr lang="en" sz="2800" b="1" kern="0">
                <a:solidFill>
                  <a:srgbClr val="FFFFFF"/>
                </a:solidFill>
                <a:latin typeface="Avenir"/>
                <a:ea typeface="Avenir"/>
                <a:cs typeface="Avenir"/>
                <a:sym typeface="Avenir"/>
              </a:rPr>
              <a:t>Waarom een warmtenet in Selwerd-Zuid?</a:t>
            </a:r>
            <a:endParaRPr sz="2800" b="1" kern="0">
              <a:solidFill>
                <a:srgbClr val="FFFFFF"/>
              </a:solidFill>
              <a:latin typeface="Calibri"/>
              <a:ea typeface="Calibri"/>
              <a:cs typeface="Calibri"/>
              <a:sym typeface="Calibri"/>
            </a:endParaRPr>
          </a:p>
        </p:txBody>
      </p:sp>
      <p:pic>
        <p:nvPicPr>
          <p:cNvPr id="133" name="Google Shape;133;g23c8901f77c_0_85"/>
          <p:cNvPicPr preferRelativeResize="0"/>
          <p:nvPr/>
        </p:nvPicPr>
        <p:blipFill>
          <a:blip r:embed="rId3">
            <a:alphaModFix/>
          </a:blip>
          <a:stretch>
            <a:fillRect/>
          </a:stretch>
        </p:blipFill>
        <p:spPr>
          <a:xfrm>
            <a:off x="2" y="0"/>
            <a:ext cx="9144010"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D46D353D-293D-4F18-8845-46607690C589}"/>
              </a:ext>
            </a:extLst>
          </p:cNvPr>
          <p:cNvPicPr>
            <a:picLocks noChangeAspect="1"/>
          </p:cNvPicPr>
          <p:nvPr/>
        </p:nvPicPr>
        <p:blipFill rotWithShape="1">
          <a:blip r:embed="rId2"/>
          <a:srcRect r="-5" b="15548"/>
          <a:stretch/>
        </p:blipFill>
        <p:spPr>
          <a:xfrm>
            <a:off x="3901590" y="1699624"/>
            <a:ext cx="2447924" cy="3132137"/>
          </a:xfrm>
          <a:prstGeom prst="rect">
            <a:avLst/>
          </a:prstGeom>
          <a:noFill/>
          <a:effectLst>
            <a:outerShdw blurRad="50800" dist="38100" dir="2700000" algn="tl" rotWithShape="0">
              <a:prstClr val="black">
                <a:alpha val="40000"/>
              </a:prstClr>
            </a:outerShdw>
          </a:effectLst>
        </p:spPr>
      </p:pic>
      <p:pic>
        <p:nvPicPr>
          <p:cNvPr id="20" name="Afbeelding 19" descr="Afbeelding met gras, lucht, buiten, steen&#10;&#10;Automatisch gegenereerde beschrijving">
            <a:extLst>
              <a:ext uri="{FF2B5EF4-FFF2-40B4-BE49-F238E27FC236}">
                <a16:creationId xmlns:a16="http://schemas.microsoft.com/office/drawing/2014/main" id="{85CC49E6-245F-4F6B-9241-26D313D379B1}"/>
              </a:ext>
            </a:extLst>
          </p:cNvPr>
          <p:cNvPicPr>
            <a:picLocks noChangeAspect="1"/>
          </p:cNvPicPr>
          <p:nvPr/>
        </p:nvPicPr>
        <p:blipFill rotWithShape="1">
          <a:blip r:embed="rId3"/>
          <a:srcRect l="109" r="2" b="2"/>
          <a:stretch/>
        </p:blipFill>
        <p:spPr>
          <a:xfrm>
            <a:off x="171508" y="736512"/>
            <a:ext cx="3553146" cy="2356526"/>
          </a:xfrm>
          <a:prstGeom prst="rect">
            <a:avLst/>
          </a:prstGeom>
          <a:noFill/>
          <a:effectLst>
            <a:outerShdw blurRad="50800" dist="38100" dir="2700000" algn="tl" rotWithShape="0">
              <a:prstClr val="black">
                <a:alpha val="40000"/>
              </a:prstClr>
            </a:outerShdw>
          </a:effectLst>
        </p:spPr>
      </p:pic>
      <p:pic>
        <p:nvPicPr>
          <p:cNvPr id="22" name="Afbeelding 21" descr="Afbeelding met gras, buiten, boom, lucht&#10;&#10;Automatisch gegenereerde beschrijving">
            <a:extLst>
              <a:ext uri="{FF2B5EF4-FFF2-40B4-BE49-F238E27FC236}">
                <a16:creationId xmlns:a16="http://schemas.microsoft.com/office/drawing/2014/main" id="{89AA83F6-21E4-480E-B0AF-651FC2F2111A}"/>
              </a:ext>
            </a:extLst>
          </p:cNvPr>
          <p:cNvPicPr>
            <a:picLocks noChangeAspect="1"/>
          </p:cNvPicPr>
          <p:nvPr/>
        </p:nvPicPr>
        <p:blipFill rotWithShape="1">
          <a:blip r:embed="rId4"/>
          <a:srcRect l="31209" r="28673" b="1"/>
          <a:stretch/>
        </p:blipFill>
        <p:spPr>
          <a:xfrm>
            <a:off x="6526450" y="225733"/>
            <a:ext cx="2160587" cy="3581400"/>
          </a:xfrm>
          <a:prstGeom prst="rect">
            <a:avLst/>
          </a:prstGeom>
          <a:noFill/>
          <a:effectLst>
            <a:outerShdw blurRad="50800" dist="38100" dir="2700000" algn="tl" rotWithShape="0">
              <a:prstClr val="black">
                <a:alpha val="40000"/>
              </a:prstClr>
            </a:outerShdw>
          </a:effectLst>
        </p:spPr>
      </p:pic>
      <p:pic>
        <p:nvPicPr>
          <p:cNvPr id="2050" name="Picture 2" descr="Afbeelding met tekst&#10;&#10;Automatisch gegenereerde beschrijving">
            <a:extLst>
              <a:ext uri="{FF2B5EF4-FFF2-40B4-BE49-F238E27FC236}">
                <a16:creationId xmlns:a16="http://schemas.microsoft.com/office/drawing/2014/main" id="{4CB727CB-90AC-0446-7D5A-0E9814FD18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9544" y="4588519"/>
            <a:ext cx="1612645" cy="329248"/>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F891EA48-C175-FED7-1F3E-5BAF9037A7A7}"/>
              </a:ext>
            </a:extLst>
          </p:cNvPr>
          <p:cNvPicPr>
            <a:picLocks noChangeAspect="1"/>
          </p:cNvPicPr>
          <p:nvPr/>
        </p:nvPicPr>
        <p:blipFill>
          <a:blip r:embed="rId6"/>
          <a:stretch>
            <a:fillRect/>
          </a:stretch>
        </p:blipFill>
        <p:spPr>
          <a:xfrm>
            <a:off x="8514190" y="4588519"/>
            <a:ext cx="388029" cy="468099"/>
          </a:xfrm>
          <a:prstGeom prst="rect">
            <a:avLst/>
          </a:prstGeom>
        </p:spPr>
      </p:pic>
    </p:spTree>
    <p:extLst>
      <p:ext uri="{BB962C8B-B14F-4D97-AF65-F5344CB8AC3E}">
        <p14:creationId xmlns:p14="http://schemas.microsoft.com/office/powerpoint/2010/main" val="12665233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CF4591E8-D3A7-CB79-EE0C-BD2FB0A50259}"/>
              </a:ext>
            </a:extLst>
          </p:cNvPr>
          <p:cNvPicPr>
            <a:picLocks noChangeAspect="1"/>
          </p:cNvPicPr>
          <p:nvPr/>
        </p:nvPicPr>
        <p:blipFill>
          <a:blip r:embed="rId2"/>
          <a:stretch>
            <a:fillRect/>
          </a:stretch>
        </p:blipFill>
        <p:spPr>
          <a:xfrm>
            <a:off x="8390423" y="4510038"/>
            <a:ext cx="432388" cy="521611"/>
          </a:xfrm>
          <a:prstGeom prst="rect">
            <a:avLst/>
          </a:prstGeom>
        </p:spPr>
      </p:pic>
      <p:pic>
        <p:nvPicPr>
          <p:cNvPr id="5" name="Picture 2" descr="Afbeelding met tekst&#10;&#10;Automatisch gegenereerde beschrijving">
            <a:extLst>
              <a:ext uri="{FF2B5EF4-FFF2-40B4-BE49-F238E27FC236}">
                <a16:creationId xmlns:a16="http://schemas.microsoft.com/office/drawing/2014/main" id="{D7CD6050-1EBC-E387-5316-D1C175FE95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9544" y="4588519"/>
            <a:ext cx="1612645" cy="329248"/>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3">
            <a:extLst>
              <a:ext uri="{FF2B5EF4-FFF2-40B4-BE49-F238E27FC236}">
                <a16:creationId xmlns:a16="http://schemas.microsoft.com/office/drawing/2014/main" id="{744E80B7-2EB2-13BC-0045-0861CF03C2E7}"/>
              </a:ext>
            </a:extLst>
          </p:cNvPr>
          <p:cNvSpPr txBox="1">
            <a:spLocks/>
          </p:cNvSpPr>
          <p:nvPr/>
        </p:nvSpPr>
        <p:spPr>
          <a:xfrm>
            <a:off x="431799" y="384131"/>
            <a:ext cx="7596000" cy="609398"/>
          </a:xfrm>
          <a:prstGeom prst="rect">
            <a:avLst/>
          </a:prstGeom>
        </p:spPr>
        <p:txBody>
          <a:bodyPr/>
          <a:lstStyle>
            <a:lvl1pPr algn="l" defTabSz="685800" rtl="0" eaLnBrk="1" latinLnBrk="0" hangingPunct="1">
              <a:lnSpc>
                <a:spcPct val="90000"/>
              </a:lnSpc>
              <a:spcBef>
                <a:spcPct val="0"/>
              </a:spcBef>
              <a:buNone/>
              <a:defRPr sz="3100" b="1" kern="1200" cap="all" baseline="0">
                <a:solidFill>
                  <a:schemeClr val="tx1"/>
                </a:solidFill>
                <a:latin typeface="+mj-lt"/>
                <a:ea typeface="+mj-ea"/>
                <a:cs typeface="+mj-cs"/>
              </a:defRPr>
            </a:lvl1pPr>
          </a:lstStyle>
          <a:p>
            <a:r>
              <a:rPr lang="nl-NL"/>
              <a:t>Koppelen van opgaven</a:t>
            </a:r>
          </a:p>
        </p:txBody>
      </p:sp>
      <p:pic>
        <p:nvPicPr>
          <p:cNvPr id="6" name="Afbeelding 5">
            <a:extLst>
              <a:ext uri="{FF2B5EF4-FFF2-40B4-BE49-F238E27FC236}">
                <a16:creationId xmlns:a16="http://schemas.microsoft.com/office/drawing/2014/main" id="{965C7660-8BCD-A335-3481-3E88CAB68A33}"/>
              </a:ext>
            </a:extLst>
          </p:cNvPr>
          <p:cNvPicPr>
            <a:picLocks noChangeAspect="1"/>
          </p:cNvPicPr>
          <p:nvPr/>
        </p:nvPicPr>
        <p:blipFill>
          <a:blip r:embed="rId4"/>
          <a:stretch>
            <a:fillRect/>
          </a:stretch>
        </p:blipFill>
        <p:spPr>
          <a:xfrm>
            <a:off x="645016" y="975112"/>
            <a:ext cx="3926984" cy="3499525"/>
          </a:xfrm>
          <a:prstGeom prst="rect">
            <a:avLst/>
          </a:prstGeom>
        </p:spPr>
      </p:pic>
      <p:pic>
        <p:nvPicPr>
          <p:cNvPr id="10" name="Afbeelding 9">
            <a:extLst>
              <a:ext uri="{FF2B5EF4-FFF2-40B4-BE49-F238E27FC236}">
                <a16:creationId xmlns:a16="http://schemas.microsoft.com/office/drawing/2014/main" id="{F7E8B785-9F61-DD06-D09E-D100443A83D7}"/>
              </a:ext>
            </a:extLst>
          </p:cNvPr>
          <p:cNvPicPr>
            <a:picLocks noChangeAspect="1"/>
          </p:cNvPicPr>
          <p:nvPr/>
        </p:nvPicPr>
        <p:blipFill>
          <a:blip r:embed="rId5"/>
          <a:stretch>
            <a:fillRect/>
          </a:stretch>
        </p:blipFill>
        <p:spPr>
          <a:xfrm>
            <a:off x="4787845" y="971272"/>
            <a:ext cx="3602578" cy="3499525"/>
          </a:xfrm>
          <a:prstGeom prst="rect">
            <a:avLst/>
          </a:prstGeom>
        </p:spPr>
      </p:pic>
    </p:spTree>
    <p:extLst>
      <p:ext uri="{BB962C8B-B14F-4D97-AF65-F5344CB8AC3E}">
        <p14:creationId xmlns:p14="http://schemas.microsoft.com/office/powerpoint/2010/main" val="152347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CF4591E8-D3A7-CB79-EE0C-BD2FB0A50259}"/>
              </a:ext>
            </a:extLst>
          </p:cNvPr>
          <p:cNvPicPr>
            <a:picLocks noChangeAspect="1"/>
          </p:cNvPicPr>
          <p:nvPr/>
        </p:nvPicPr>
        <p:blipFill>
          <a:blip r:embed="rId3"/>
          <a:stretch>
            <a:fillRect/>
          </a:stretch>
        </p:blipFill>
        <p:spPr>
          <a:xfrm>
            <a:off x="8390423" y="4510038"/>
            <a:ext cx="432388" cy="521611"/>
          </a:xfrm>
          <a:prstGeom prst="rect">
            <a:avLst/>
          </a:prstGeom>
        </p:spPr>
      </p:pic>
      <p:pic>
        <p:nvPicPr>
          <p:cNvPr id="5" name="Picture 2" descr="Afbeelding met tekst&#10;&#10;Automatisch gegenereerde beschrijving">
            <a:extLst>
              <a:ext uri="{FF2B5EF4-FFF2-40B4-BE49-F238E27FC236}">
                <a16:creationId xmlns:a16="http://schemas.microsoft.com/office/drawing/2014/main" id="{D7CD6050-1EBC-E387-5316-D1C175FE95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9544" y="4588519"/>
            <a:ext cx="1612645" cy="329248"/>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3">
            <a:extLst>
              <a:ext uri="{FF2B5EF4-FFF2-40B4-BE49-F238E27FC236}">
                <a16:creationId xmlns:a16="http://schemas.microsoft.com/office/drawing/2014/main" id="{744E80B7-2EB2-13BC-0045-0861CF03C2E7}"/>
              </a:ext>
            </a:extLst>
          </p:cNvPr>
          <p:cNvSpPr txBox="1">
            <a:spLocks/>
          </p:cNvSpPr>
          <p:nvPr/>
        </p:nvSpPr>
        <p:spPr>
          <a:xfrm>
            <a:off x="431799" y="384131"/>
            <a:ext cx="7596000" cy="609398"/>
          </a:xfrm>
          <a:prstGeom prst="rect">
            <a:avLst/>
          </a:prstGeom>
        </p:spPr>
        <p:txBody>
          <a:bodyPr/>
          <a:lstStyle>
            <a:lvl1pPr algn="l" defTabSz="685800" rtl="0" eaLnBrk="1" latinLnBrk="0" hangingPunct="1">
              <a:lnSpc>
                <a:spcPct val="90000"/>
              </a:lnSpc>
              <a:spcBef>
                <a:spcPct val="0"/>
              </a:spcBef>
              <a:buNone/>
              <a:defRPr sz="3100" b="1" kern="1200" cap="all" baseline="0">
                <a:solidFill>
                  <a:schemeClr val="tx1"/>
                </a:solidFill>
                <a:latin typeface="+mj-lt"/>
                <a:ea typeface="+mj-ea"/>
                <a:cs typeface="+mj-cs"/>
              </a:defRPr>
            </a:lvl1pPr>
          </a:lstStyle>
          <a:p>
            <a:r>
              <a:rPr lang="nl-NL"/>
              <a:t>Samenwerken</a:t>
            </a:r>
          </a:p>
        </p:txBody>
      </p:sp>
      <p:pic>
        <p:nvPicPr>
          <p:cNvPr id="1026" name="Picture 2">
            <a:extLst>
              <a:ext uri="{FF2B5EF4-FFF2-40B4-BE49-F238E27FC236}">
                <a16:creationId xmlns:a16="http://schemas.microsoft.com/office/drawing/2014/main" id="{057040C1-49FC-060C-EB2F-36CC28D480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828" y="1538486"/>
            <a:ext cx="2424113" cy="1252538"/>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9477EB76-68B2-6DC8-B747-DCDEDBA1BB92}"/>
              </a:ext>
            </a:extLst>
          </p:cNvPr>
          <p:cNvSpPr txBox="1"/>
          <p:nvPr/>
        </p:nvSpPr>
        <p:spPr>
          <a:xfrm>
            <a:off x="431799" y="3112851"/>
            <a:ext cx="2642142" cy="861774"/>
          </a:xfrm>
          <a:prstGeom prst="rect">
            <a:avLst/>
          </a:prstGeom>
          <a:noFill/>
        </p:spPr>
        <p:txBody>
          <a:bodyPr wrap="square" lIns="0" tIns="0" rIns="0" bIns="0" rtlCol="0">
            <a:spAutoFit/>
          </a:bodyPr>
          <a:lstStyle/>
          <a:p>
            <a:pPr algn="l"/>
            <a:r>
              <a:rPr lang="nl-NL" sz="1400"/>
              <a:t>Wijkvernieuwing Sunny </a:t>
            </a:r>
            <a:r>
              <a:rPr lang="nl-NL" sz="1400" err="1"/>
              <a:t>Selwerd</a:t>
            </a:r>
            <a:endParaRPr lang="nl-NL" sz="1400"/>
          </a:p>
          <a:p>
            <a:pPr algn="l"/>
            <a:r>
              <a:rPr lang="nl-NL" sz="1400"/>
              <a:t>Programma Energie</a:t>
            </a:r>
          </a:p>
          <a:p>
            <a:pPr algn="l"/>
            <a:r>
              <a:rPr lang="nl-NL" sz="1400"/>
              <a:t>Stadsbeheer</a:t>
            </a:r>
          </a:p>
          <a:p>
            <a:pPr algn="l"/>
            <a:r>
              <a:rPr lang="nl-NL" sz="1400"/>
              <a:t>Stadsingenieurs</a:t>
            </a:r>
          </a:p>
        </p:txBody>
      </p:sp>
      <p:pic>
        <p:nvPicPr>
          <p:cNvPr id="1028" name="Picture 4">
            <a:extLst>
              <a:ext uri="{FF2B5EF4-FFF2-40B4-BE49-F238E27FC236}">
                <a16:creationId xmlns:a16="http://schemas.microsoft.com/office/drawing/2014/main" id="{B5A868B4-8DAF-1B3D-2F88-460F20D5C4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8020" y="1669360"/>
            <a:ext cx="1386361" cy="71633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66CE2CD-421B-74ED-3A9A-4A0E7E8FD8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3381" y="2431331"/>
            <a:ext cx="1797820" cy="9453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DFCE9FD5-E271-05BD-BD34-F90761E57EE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82985" y="2571750"/>
            <a:ext cx="1485762" cy="861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22975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0294AD-E2F6-48E4-89A9-F6837DA425B9}"/>
              </a:ext>
            </a:extLst>
          </p:cNvPr>
          <p:cNvSpPr>
            <a:spLocks noGrp="1"/>
          </p:cNvSpPr>
          <p:nvPr>
            <p:ph type="title"/>
          </p:nvPr>
        </p:nvSpPr>
        <p:spPr>
          <a:xfrm>
            <a:off x="457201" y="205979"/>
            <a:ext cx="8229600" cy="635042"/>
          </a:xfrm>
        </p:spPr>
        <p:txBody>
          <a:bodyPr/>
          <a:lstStyle/>
          <a:p>
            <a:r>
              <a:rPr lang="nl-NL"/>
              <a:t>Bewoners betrekken</a:t>
            </a:r>
          </a:p>
        </p:txBody>
      </p:sp>
      <p:pic>
        <p:nvPicPr>
          <p:cNvPr id="7" name="Afbeelding 6">
            <a:extLst>
              <a:ext uri="{FF2B5EF4-FFF2-40B4-BE49-F238E27FC236}">
                <a16:creationId xmlns:a16="http://schemas.microsoft.com/office/drawing/2014/main" id="{AF65CBE6-2D10-4DFC-81EB-EF7E35A164D3}"/>
              </a:ext>
            </a:extLst>
          </p:cNvPr>
          <p:cNvPicPr>
            <a:picLocks noChangeAspect="1"/>
          </p:cNvPicPr>
          <p:nvPr/>
        </p:nvPicPr>
        <p:blipFill>
          <a:blip r:embed="rId3"/>
          <a:stretch>
            <a:fillRect/>
          </a:stretch>
        </p:blipFill>
        <p:spPr>
          <a:xfrm>
            <a:off x="130964" y="1221002"/>
            <a:ext cx="2335156" cy="3256510"/>
          </a:xfrm>
          <a:prstGeom prst="rect">
            <a:avLst/>
          </a:prstGeom>
        </p:spPr>
      </p:pic>
      <p:pic>
        <p:nvPicPr>
          <p:cNvPr id="4099" name="303FCB3A-F871-43EF-83D9-ED8F0430B3CF" descr="IMG_0101.jpg">
            <a:extLst>
              <a:ext uri="{FF2B5EF4-FFF2-40B4-BE49-F238E27FC236}">
                <a16:creationId xmlns:a16="http://schemas.microsoft.com/office/drawing/2014/main" id="{DE66E68B-DCC6-4B58-AA7F-9297CC96F3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0416" y="1208674"/>
            <a:ext cx="2460875" cy="328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6FD68223-DCC2-4474-B5E8-D803CB6A5ECB" descr="Afbeelding met gras, buiten, lucht, mensen&#10;&#10;Automatisch gegenereerde beschrijving">
            <a:extLst>
              <a:ext uri="{FF2B5EF4-FFF2-40B4-BE49-F238E27FC236}">
                <a16:creationId xmlns:a16="http://schemas.microsoft.com/office/drawing/2014/main" id="{6E0A751E-22FB-C8D6-A3C1-089738761E0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35587" y="759455"/>
            <a:ext cx="2648231" cy="1986173"/>
          </a:xfrm>
          <a:prstGeom prst="rect">
            <a:avLst/>
          </a:prstGeom>
          <a:noFill/>
          <a:ln>
            <a:noFill/>
          </a:ln>
        </p:spPr>
      </p:pic>
      <p:pic>
        <p:nvPicPr>
          <p:cNvPr id="6" name="B54EB1DA-BCF7-484A-B059-BEF9AD441BE0" descr="Afbeelding met gras, buiten, boom, groen&#10;&#10;Automatisch gegenereerde beschrijving">
            <a:extLst>
              <a:ext uri="{FF2B5EF4-FFF2-40B4-BE49-F238E27FC236}">
                <a16:creationId xmlns:a16="http://schemas.microsoft.com/office/drawing/2014/main" id="{11BD5547-CCC0-C586-95F1-8854C3B746E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39186" y="2745628"/>
            <a:ext cx="2653539" cy="1986443"/>
          </a:xfrm>
          <a:prstGeom prst="rect">
            <a:avLst/>
          </a:prstGeom>
          <a:noFill/>
          <a:ln>
            <a:noFill/>
          </a:ln>
        </p:spPr>
      </p:pic>
      <p:pic>
        <p:nvPicPr>
          <p:cNvPr id="3" name="Picture 2" descr="Afbeelding met tekst&#10;&#10;Automatisch gegenereerde beschrijving">
            <a:extLst>
              <a:ext uri="{FF2B5EF4-FFF2-40B4-BE49-F238E27FC236}">
                <a16:creationId xmlns:a16="http://schemas.microsoft.com/office/drawing/2014/main" id="{F04561C7-EEFE-D349-CF2E-5370A2FCAD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31355" y="4716298"/>
            <a:ext cx="1612645" cy="329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768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CF4591E8-D3A7-CB79-EE0C-BD2FB0A50259}"/>
              </a:ext>
            </a:extLst>
          </p:cNvPr>
          <p:cNvPicPr>
            <a:picLocks noChangeAspect="1"/>
          </p:cNvPicPr>
          <p:nvPr/>
        </p:nvPicPr>
        <p:blipFill>
          <a:blip r:embed="rId3"/>
          <a:stretch>
            <a:fillRect/>
          </a:stretch>
        </p:blipFill>
        <p:spPr>
          <a:xfrm>
            <a:off x="8390423" y="4510038"/>
            <a:ext cx="432388" cy="521611"/>
          </a:xfrm>
          <a:prstGeom prst="rect">
            <a:avLst/>
          </a:prstGeom>
        </p:spPr>
      </p:pic>
      <p:pic>
        <p:nvPicPr>
          <p:cNvPr id="5" name="Picture 2" descr="Afbeelding met tekst&#10;&#10;Automatisch gegenereerde beschrijving">
            <a:extLst>
              <a:ext uri="{FF2B5EF4-FFF2-40B4-BE49-F238E27FC236}">
                <a16:creationId xmlns:a16="http://schemas.microsoft.com/office/drawing/2014/main" id="{D7CD6050-1EBC-E387-5316-D1C175FE95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9544" y="4588519"/>
            <a:ext cx="1612645" cy="329248"/>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3">
            <a:extLst>
              <a:ext uri="{FF2B5EF4-FFF2-40B4-BE49-F238E27FC236}">
                <a16:creationId xmlns:a16="http://schemas.microsoft.com/office/drawing/2014/main" id="{744E80B7-2EB2-13BC-0045-0861CF03C2E7}"/>
              </a:ext>
            </a:extLst>
          </p:cNvPr>
          <p:cNvSpPr txBox="1">
            <a:spLocks/>
          </p:cNvSpPr>
          <p:nvPr/>
        </p:nvSpPr>
        <p:spPr>
          <a:xfrm>
            <a:off x="431799" y="384131"/>
            <a:ext cx="7596000" cy="609398"/>
          </a:xfrm>
          <a:prstGeom prst="rect">
            <a:avLst/>
          </a:prstGeom>
        </p:spPr>
        <p:txBody>
          <a:bodyPr/>
          <a:lstStyle>
            <a:lvl1pPr algn="l" defTabSz="685800" rtl="0" eaLnBrk="1" latinLnBrk="0" hangingPunct="1">
              <a:lnSpc>
                <a:spcPct val="90000"/>
              </a:lnSpc>
              <a:spcBef>
                <a:spcPct val="0"/>
              </a:spcBef>
              <a:buNone/>
              <a:defRPr sz="3100" b="1" kern="1200" cap="all" baseline="0">
                <a:solidFill>
                  <a:schemeClr val="tx1"/>
                </a:solidFill>
                <a:latin typeface="+mj-lt"/>
                <a:ea typeface="+mj-ea"/>
                <a:cs typeface="+mj-cs"/>
              </a:defRPr>
            </a:lvl1pPr>
          </a:lstStyle>
          <a:p>
            <a:endParaRPr lang="nl-NL"/>
          </a:p>
        </p:txBody>
      </p:sp>
      <p:sp>
        <p:nvSpPr>
          <p:cNvPr id="6" name="Tekstvak 5">
            <a:extLst>
              <a:ext uri="{FF2B5EF4-FFF2-40B4-BE49-F238E27FC236}">
                <a16:creationId xmlns:a16="http://schemas.microsoft.com/office/drawing/2014/main" id="{98ACA730-5006-0F29-C0BF-16EE11E6BC17}"/>
              </a:ext>
            </a:extLst>
          </p:cNvPr>
          <p:cNvSpPr txBox="1"/>
          <p:nvPr/>
        </p:nvSpPr>
        <p:spPr>
          <a:xfrm>
            <a:off x="350196" y="1332689"/>
            <a:ext cx="6371617" cy="3447098"/>
          </a:xfrm>
          <a:prstGeom prst="rect">
            <a:avLst/>
          </a:prstGeom>
          <a:noFill/>
        </p:spPr>
        <p:txBody>
          <a:bodyPr wrap="square" lIns="0" tIns="0" rIns="0" bIns="0" rtlCol="0">
            <a:spAutoFit/>
          </a:bodyPr>
          <a:lstStyle/>
          <a:p>
            <a:pPr algn="l"/>
            <a:r>
              <a:rPr lang="nl-NL" sz="1400"/>
              <a:t>Samenvattend: </a:t>
            </a:r>
          </a:p>
          <a:p>
            <a:pPr algn="l"/>
            <a:endParaRPr lang="nl-NL" sz="1400"/>
          </a:p>
          <a:p>
            <a:pPr marL="285750" indent="-285750" algn="l">
              <a:buFontTx/>
              <a:buChar char="-"/>
            </a:pPr>
            <a:r>
              <a:rPr lang="nl-NL" sz="1400"/>
              <a:t>Wijkvernieuwing is opgetuigd (organisatie, uitgangspunten, geld)</a:t>
            </a:r>
          </a:p>
          <a:p>
            <a:pPr marL="285750" indent="-285750" algn="l">
              <a:buFontTx/>
              <a:buChar char="-"/>
            </a:pPr>
            <a:r>
              <a:rPr lang="nl-NL" sz="1400"/>
              <a:t>Diverse aanpakken worden ontwikkeld en toegepast (warmtenet, VHF, </a:t>
            </a:r>
            <a:r>
              <a:rPr lang="nl-NL" sz="1400" err="1"/>
              <a:t>VVE’s</a:t>
            </a:r>
            <a:r>
              <a:rPr lang="nl-NL" sz="1400"/>
              <a:t>)</a:t>
            </a:r>
          </a:p>
          <a:p>
            <a:pPr marL="285750" indent="-285750" algn="l">
              <a:buFontTx/>
              <a:buChar char="-"/>
            </a:pPr>
            <a:r>
              <a:rPr lang="nl-NL" sz="1400"/>
              <a:t>Combineren blijft complex </a:t>
            </a:r>
            <a:r>
              <a:rPr lang="nl-NL" sz="1400">
                <a:sym typeface="Wingdings" panose="05000000000000000000" pitchFamily="2" charset="2"/>
              </a:rPr>
              <a:t> </a:t>
            </a:r>
            <a:r>
              <a:rPr lang="nl-NL" sz="1400"/>
              <a:t>Afstemmen planning en budgetten</a:t>
            </a:r>
          </a:p>
          <a:p>
            <a:pPr marL="285750" indent="-285750" algn="l">
              <a:buFontTx/>
              <a:buChar char="-"/>
            </a:pPr>
            <a:r>
              <a:rPr lang="nl-NL" sz="1400"/>
              <a:t>Zorgvuldig informeren en betrekken bewoners kost tijd (en dus geld)</a:t>
            </a:r>
          </a:p>
          <a:p>
            <a:pPr marL="285750" indent="-285750" algn="l">
              <a:buFontTx/>
              <a:buChar char="-"/>
            </a:pPr>
            <a:r>
              <a:rPr lang="nl-NL" sz="1400"/>
              <a:t>Vertrouwde gezichten in de wijk</a:t>
            </a:r>
          </a:p>
          <a:p>
            <a:pPr algn="l"/>
            <a:endParaRPr lang="nl-NL" sz="1400"/>
          </a:p>
          <a:p>
            <a:pPr algn="l"/>
            <a:r>
              <a:rPr lang="nl-NL" sz="1400"/>
              <a:t>Uitdagingen:</a:t>
            </a:r>
          </a:p>
          <a:p>
            <a:pPr algn="l"/>
            <a:endParaRPr lang="nl-NL" sz="1400"/>
          </a:p>
          <a:p>
            <a:pPr marL="285750" indent="-285750">
              <a:buFontTx/>
              <a:buChar char="-"/>
            </a:pPr>
            <a:r>
              <a:rPr lang="nl-NL" sz="1400"/>
              <a:t>Schaalbaarheid</a:t>
            </a:r>
          </a:p>
          <a:p>
            <a:pPr marL="285750" indent="-285750">
              <a:buFontTx/>
              <a:buChar char="-"/>
            </a:pPr>
            <a:r>
              <a:rPr lang="nl-NL" sz="1400"/>
              <a:t>Langjarige planning</a:t>
            </a:r>
          </a:p>
          <a:p>
            <a:pPr marL="285750" indent="-285750" algn="l">
              <a:buFontTx/>
              <a:buChar char="-"/>
            </a:pPr>
            <a:endParaRPr lang="nl-NL" sz="1400"/>
          </a:p>
          <a:p>
            <a:pPr algn="l"/>
            <a:endParaRPr lang="nl-NL" sz="1400"/>
          </a:p>
          <a:p>
            <a:pPr marL="285750" indent="-285750" algn="l">
              <a:buFontTx/>
              <a:buChar char="-"/>
            </a:pPr>
            <a:endParaRPr lang="nl-NL" sz="1400"/>
          </a:p>
          <a:p>
            <a:pPr marL="285750" indent="-285750" algn="l">
              <a:buFontTx/>
              <a:buChar char="-"/>
            </a:pPr>
            <a:endParaRPr lang="nl-NL" sz="1400" err="1"/>
          </a:p>
        </p:txBody>
      </p:sp>
    </p:spTree>
    <p:extLst>
      <p:ext uri="{BB962C8B-B14F-4D97-AF65-F5344CB8AC3E}">
        <p14:creationId xmlns:p14="http://schemas.microsoft.com/office/powerpoint/2010/main" val="2002846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Vinkhuizen - Woonstad Groningen">
            <a:extLst>
              <a:ext uri="{FF2B5EF4-FFF2-40B4-BE49-F238E27FC236}">
                <a16:creationId xmlns:a16="http://schemas.microsoft.com/office/drawing/2014/main" id="{AC8D0173-A461-4B5F-B3BD-70C326F216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800" y="763231"/>
            <a:ext cx="1845646" cy="1230431"/>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Bewoners Vinkhuizen en SP in actie tegen gladheid op stoepen en  speelplaatsen :: SP Groningen">
            <a:extLst>
              <a:ext uri="{FF2B5EF4-FFF2-40B4-BE49-F238E27FC236}">
                <a16:creationId xmlns:a16="http://schemas.microsoft.com/office/drawing/2014/main" id="{00279100-1DBF-44AB-BD76-7344881892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680" y="1920616"/>
            <a:ext cx="1596362" cy="1119837"/>
          </a:xfrm>
          <a:prstGeom prst="rect">
            <a:avLst/>
          </a:prstGeom>
          <a:noFill/>
          <a:extLst>
            <a:ext uri="{909E8E84-426E-40DD-AFC4-6F175D3DCCD1}">
              <a14:hiddenFill xmlns:a14="http://schemas.microsoft.com/office/drawing/2010/main">
                <a:solidFill>
                  <a:srgbClr val="FFFFFF"/>
                </a:solidFill>
              </a14:hiddenFill>
            </a:ext>
          </a:extLst>
        </p:spPr>
      </p:pic>
      <p:pic>
        <p:nvPicPr>
          <p:cNvPr id="16396" name="Picture 12" descr="Vinkhuizen | Groningen - Heigro">
            <a:extLst>
              <a:ext uri="{FF2B5EF4-FFF2-40B4-BE49-F238E27FC236}">
                <a16:creationId xmlns:a16="http://schemas.microsoft.com/office/drawing/2014/main" id="{521D7E0A-8280-46EF-B891-DB202214ED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636" y="1993662"/>
            <a:ext cx="1428645" cy="950698"/>
          </a:xfrm>
          <a:prstGeom prst="rect">
            <a:avLst/>
          </a:prstGeom>
          <a:noFill/>
          <a:extLst>
            <a:ext uri="{909E8E84-426E-40DD-AFC4-6F175D3DCCD1}">
              <a14:hiddenFill xmlns:a14="http://schemas.microsoft.com/office/drawing/2010/main">
                <a:solidFill>
                  <a:srgbClr val="FFFFFF"/>
                </a:solidFill>
              </a14:hiddenFill>
            </a:ext>
          </a:extLst>
        </p:spPr>
      </p:pic>
      <p:pic>
        <p:nvPicPr>
          <p:cNvPr id="16398" name="Picture 14" descr="Wijkwebsite Vinkhuizen - Winkelcentrum">
            <a:extLst>
              <a:ext uri="{FF2B5EF4-FFF2-40B4-BE49-F238E27FC236}">
                <a16:creationId xmlns:a16="http://schemas.microsoft.com/office/drawing/2014/main" id="{58FD2A43-10B1-49F7-BC8D-2422CC544A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0" y="3022888"/>
            <a:ext cx="1596362" cy="1195731"/>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a:extLst>
              <a:ext uri="{FF2B5EF4-FFF2-40B4-BE49-F238E27FC236}">
                <a16:creationId xmlns:a16="http://schemas.microsoft.com/office/drawing/2014/main" id="{0C5319D3-20B5-4626-841F-07728F5BA2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6711" y="3444926"/>
            <a:ext cx="1712942" cy="1067573"/>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2122144C-ED8E-45AC-A326-CE5A099002A9}"/>
              </a:ext>
            </a:extLst>
          </p:cNvPr>
          <p:cNvSpPr txBox="1"/>
          <p:nvPr/>
        </p:nvSpPr>
        <p:spPr>
          <a:xfrm>
            <a:off x="3944233" y="812620"/>
            <a:ext cx="3811003" cy="1107996"/>
          </a:xfrm>
          <a:prstGeom prst="rect">
            <a:avLst/>
          </a:prstGeom>
          <a:noFill/>
        </p:spPr>
        <p:txBody>
          <a:bodyPr wrap="square" lIns="0" tIns="0" rIns="0" bIns="0"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endParaRPr lang="nl-NL" sz="2400" b="1" dirty="0">
              <a:latin typeface="Tahoma" panose="020B0604030504040204" pitchFamily="34" charset="0"/>
              <a:ea typeface="Tahoma" panose="020B0604030504040204" pitchFamily="34" charset="0"/>
              <a:cs typeface="Tahoma" panose="020B0604030504040204" pitchFamily="34" charset="0"/>
            </a:endParaRPr>
          </a:p>
          <a:p>
            <a:pPr algn="l"/>
            <a:r>
              <a:rPr lang="nl-NL" sz="2400" b="1" dirty="0" err="1">
                <a:latin typeface="Tahoma" panose="020B0604030504040204" pitchFamily="34" charset="0"/>
                <a:ea typeface="Tahoma" panose="020B0604030504040204" pitchFamily="34" charset="0"/>
                <a:cs typeface="Tahoma" panose="020B0604030504040204" pitchFamily="34" charset="0"/>
              </a:rPr>
              <a:t>Selwerd</a:t>
            </a:r>
            <a:r>
              <a:rPr lang="nl-NL" sz="2400" b="1" dirty="0">
                <a:latin typeface="Tahoma" panose="020B0604030504040204" pitchFamily="34" charset="0"/>
                <a:ea typeface="Tahoma" panose="020B0604030504040204" pitchFamily="34" charset="0"/>
                <a:cs typeface="Tahoma" panose="020B0604030504040204" pitchFamily="34" charset="0"/>
              </a:rPr>
              <a:t> </a:t>
            </a:r>
            <a:r>
              <a:rPr lang="nl-NL" sz="2400" b="1"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nl-NL" sz="2400" b="1" dirty="0">
                <a:latin typeface="Tahoma" panose="020B0604030504040204" pitchFamily="34" charset="0"/>
                <a:ea typeface="Tahoma" panose="020B0604030504040204" pitchFamily="34" charset="0"/>
                <a:cs typeface="Tahoma" panose="020B0604030504040204" pitchFamily="34" charset="0"/>
              </a:rPr>
              <a:t>Vinkhuizen</a:t>
            </a:r>
          </a:p>
          <a:p>
            <a:pPr algn="l"/>
            <a:r>
              <a:rPr lang="nl-NL" sz="2400" b="1" dirty="0">
                <a:latin typeface="Tahoma" panose="020B0604030504040204" pitchFamily="34" charset="0"/>
                <a:ea typeface="Tahoma" panose="020B0604030504040204" pitchFamily="34" charset="0"/>
                <a:cs typeface="Tahoma" panose="020B0604030504040204" pitchFamily="34" charset="0"/>
              </a:rPr>
              <a:t> </a:t>
            </a:r>
          </a:p>
        </p:txBody>
      </p:sp>
      <p:sp>
        <p:nvSpPr>
          <p:cNvPr id="13" name="Tekstvak 12">
            <a:extLst>
              <a:ext uri="{FF2B5EF4-FFF2-40B4-BE49-F238E27FC236}">
                <a16:creationId xmlns:a16="http://schemas.microsoft.com/office/drawing/2014/main" id="{CF84EA76-530E-46E3-8A4F-7ECC8A88B649}"/>
              </a:ext>
            </a:extLst>
          </p:cNvPr>
          <p:cNvSpPr txBox="1"/>
          <p:nvPr/>
        </p:nvSpPr>
        <p:spPr>
          <a:xfrm>
            <a:off x="8358272" y="4658752"/>
            <a:ext cx="618721" cy="484748"/>
          </a:xfrm>
          <a:prstGeom prst="rect">
            <a:avLst/>
          </a:prstGeom>
          <a:solidFill>
            <a:schemeClr val="bg1"/>
          </a:solidFill>
        </p:spPr>
        <p:txBody>
          <a:bodyPr wrap="square" lIns="0" tIns="0" rIns="0" bIns="0"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nl-NL" sz="1050" dirty="0"/>
              <a:t> </a:t>
            </a:r>
          </a:p>
          <a:p>
            <a:pPr algn="l"/>
            <a:endParaRPr lang="nl-NL" sz="1050" dirty="0"/>
          </a:p>
          <a:p>
            <a:pPr algn="l"/>
            <a:endParaRPr lang="nl-NL" sz="1050" dirty="0" err="1"/>
          </a:p>
        </p:txBody>
      </p:sp>
      <p:sp>
        <p:nvSpPr>
          <p:cNvPr id="9" name="Tekstvak 8">
            <a:extLst>
              <a:ext uri="{FF2B5EF4-FFF2-40B4-BE49-F238E27FC236}">
                <a16:creationId xmlns:a16="http://schemas.microsoft.com/office/drawing/2014/main" id="{CB14C851-4B29-CACF-09F0-AF029EA7301B}"/>
              </a:ext>
            </a:extLst>
          </p:cNvPr>
          <p:cNvSpPr txBox="1"/>
          <p:nvPr/>
        </p:nvSpPr>
        <p:spPr>
          <a:xfrm>
            <a:off x="4504267" y="2133600"/>
            <a:ext cx="3961030" cy="2031325"/>
          </a:xfrm>
          <a:prstGeom prst="rect">
            <a:avLst/>
          </a:prstGeom>
          <a:noFill/>
        </p:spPr>
        <p:txBody>
          <a:bodyPr wrap="square"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nl-NL" sz="1800" b="1" dirty="0">
                <a:sym typeface="Wingdings" panose="05000000000000000000" pitchFamily="2" charset="2"/>
              </a:rPr>
              <a:t>Wijkenergieplan</a:t>
            </a:r>
          </a:p>
          <a:p>
            <a:pPr marL="257175" indent="-257175">
              <a:buFont typeface="Arial" panose="020B0604020202020204" pitchFamily="34" charset="0"/>
              <a:buChar char="•"/>
            </a:pPr>
            <a:r>
              <a:rPr lang="nl-NL" sz="1800" dirty="0">
                <a:sym typeface="Wingdings" panose="05000000000000000000" pitchFamily="2" charset="2"/>
              </a:rPr>
              <a:t>Langjarig plannen!</a:t>
            </a:r>
          </a:p>
          <a:p>
            <a:pPr marL="257175" indent="-257175">
              <a:buFont typeface="Arial" panose="020B0604020202020204" pitchFamily="34" charset="0"/>
              <a:buChar char="•"/>
            </a:pPr>
            <a:r>
              <a:rPr lang="nl-NL" sz="1800" dirty="0">
                <a:sym typeface="Wingdings" panose="05000000000000000000" pitchFamily="2" charset="2"/>
              </a:rPr>
              <a:t>Samenwerken</a:t>
            </a:r>
          </a:p>
          <a:p>
            <a:pPr marL="257175" indent="-257175">
              <a:buFont typeface="Arial" panose="020B0604020202020204" pitchFamily="34" charset="0"/>
              <a:buChar char="•"/>
            </a:pPr>
            <a:r>
              <a:rPr lang="nl-NL" sz="1800" dirty="0">
                <a:sym typeface="Wingdings" panose="05000000000000000000" pitchFamily="2" charset="2"/>
              </a:rPr>
              <a:t>Buurtgericht</a:t>
            </a:r>
          </a:p>
          <a:p>
            <a:pPr marL="257175" indent="-257175">
              <a:buFont typeface="Arial" panose="020B0604020202020204" pitchFamily="34" charset="0"/>
              <a:buChar char="•"/>
            </a:pPr>
            <a:r>
              <a:rPr lang="nl-NL" sz="1800" dirty="0">
                <a:sym typeface="Wingdings" panose="05000000000000000000" pitchFamily="2" charset="2"/>
              </a:rPr>
              <a:t>Verbinden van opgaves</a:t>
            </a:r>
          </a:p>
          <a:p>
            <a:r>
              <a:rPr lang="nl-NL" sz="1800" dirty="0">
                <a:sym typeface="Wingdings" panose="05000000000000000000" pitchFamily="2" charset="2"/>
              </a:rPr>
              <a:t> </a:t>
            </a:r>
          </a:p>
          <a:p>
            <a:r>
              <a:rPr lang="nl-NL" sz="1800" dirty="0">
                <a:sym typeface="Wingdings" panose="05000000000000000000" pitchFamily="2" charset="2"/>
              </a:rPr>
              <a:t>We zijn ook al aan de slag in de wijk</a:t>
            </a:r>
            <a:endParaRPr lang="nl-NL" sz="1800" dirty="0"/>
          </a:p>
        </p:txBody>
      </p:sp>
    </p:spTree>
    <p:extLst>
      <p:ext uri="{BB962C8B-B14F-4D97-AF65-F5344CB8AC3E}">
        <p14:creationId xmlns:p14="http://schemas.microsoft.com/office/powerpoint/2010/main" val="42832453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Vinkhuizen - Woonstad Groningen">
            <a:extLst>
              <a:ext uri="{FF2B5EF4-FFF2-40B4-BE49-F238E27FC236}">
                <a16:creationId xmlns:a16="http://schemas.microsoft.com/office/drawing/2014/main" id="{AC8D0173-A461-4B5F-B3BD-70C326F216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800" y="763231"/>
            <a:ext cx="1845646" cy="1230431"/>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Bewoners Vinkhuizen en SP in actie tegen gladheid op stoepen en  speelplaatsen :: SP Groningen">
            <a:extLst>
              <a:ext uri="{FF2B5EF4-FFF2-40B4-BE49-F238E27FC236}">
                <a16:creationId xmlns:a16="http://schemas.microsoft.com/office/drawing/2014/main" id="{00279100-1DBF-44AB-BD76-7344881892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680" y="1920616"/>
            <a:ext cx="1783973" cy="1251444"/>
          </a:xfrm>
          <a:prstGeom prst="rect">
            <a:avLst/>
          </a:prstGeom>
          <a:noFill/>
          <a:extLst>
            <a:ext uri="{909E8E84-426E-40DD-AFC4-6F175D3DCCD1}">
              <a14:hiddenFill xmlns:a14="http://schemas.microsoft.com/office/drawing/2010/main">
                <a:solidFill>
                  <a:srgbClr val="FFFFFF"/>
                </a:solidFill>
              </a14:hiddenFill>
            </a:ext>
          </a:extLst>
        </p:spPr>
      </p:pic>
      <p:pic>
        <p:nvPicPr>
          <p:cNvPr id="16396" name="Picture 12" descr="Vinkhuizen | Groningen - Heigro">
            <a:extLst>
              <a:ext uri="{FF2B5EF4-FFF2-40B4-BE49-F238E27FC236}">
                <a16:creationId xmlns:a16="http://schemas.microsoft.com/office/drawing/2014/main" id="{521D7E0A-8280-46EF-B891-DB202214ED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32" y="1658485"/>
            <a:ext cx="1693548" cy="1126979"/>
          </a:xfrm>
          <a:prstGeom prst="rect">
            <a:avLst/>
          </a:prstGeom>
          <a:noFill/>
          <a:extLst>
            <a:ext uri="{909E8E84-426E-40DD-AFC4-6F175D3DCCD1}">
              <a14:hiddenFill xmlns:a14="http://schemas.microsoft.com/office/drawing/2010/main">
                <a:solidFill>
                  <a:srgbClr val="FFFFFF"/>
                </a:solidFill>
              </a14:hiddenFill>
            </a:ext>
          </a:extLst>
        </p:spPr>
      </p:pic>
      <p:pic>
        <p:nvPicPr>
          <p:cNvPr id="16398" name="Picture 14" descr="Wijkwebsite Vinkhuizen - Winkelcentrum">
            <a:extLst>
              <a:ext uri="{FF2B5EF4-FFF2-40B4-BE49-F238E27FC236}">
                <a16:creationId xmlns:a16="http://schemas.microsoft.com/office/drawing/2014/main" id="{58FD2A43-10B1-49F7-BC8D-2422CC544A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0" y="3022888"/>
            <a:ext cx="1596362" cy="1195731"/>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a:extLst>
              <a:ext uri="{FF2B5EF4-FFF2-40B4-BE49-F238E27FC236}">
                <a16:creationId xmlns:a16="http://schemas.microsoft.com/office/drawing/2014/main" id="{0C5319D3-20B5-4626-841F-07728F5BA2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5873" y="3251200"/>
            <a:ext cx="2023780" cy="1261299"/>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2122144C-ED8E-45AC-A326-CE5A099002A9}"/>
              </a:ext>
            </a:extLst>
          </p:cNvPr>
          <p:cNvSpPr txBox="1"/>
          <p:nvPr/>
        </p:nvSpPr>
        <p:spPr>
          <a:xfrm>
            <a:off x="3917892" y="426209"/>
            <a:ext cx="3811003" cy="276999"/>
          </a:xfrm>
          <a:prstGeom prst="rect">
            <a:avLst/>
          </a:prstGeom>
          <a:noFill/>
        </p:spPr>
        <p:txBody>
          <a:bodyPr wrap="square" lIns="0" tIns="0" rIns="0" bIns="0"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nl-NL" sz="1800" b="1" dirty="0">
                <a:latin typeface="Tahoma" panose="020B0604030504040204" pitchFamily="34" charset="0"/>
                <a:ea typeface="Tahoma" panose="020B0604030504040204" pitchFamily="34" charset="0"/>
                <a:cs typeface="Tahoma" panose="020B0604030504040204" pitchFamily="34" charset="0"/>
              </a:rPr>
              <a:t>Vinkhuizen </a:t>
            </a:r>
            <a:endParaRPr lang="nl-NL" sz="1013" b="1" dirty="0">
              <a:latin typeface="Tahoma" panose="020B0604030504040204" pitchFamily="34" charset="0"/>
              <a:ea typeface="Tahoma" panose="020B0604030504040204" pitchFamily="34" charset="0"/>
              <a:cs typeface="Tahoma" panose="020B0604030504040204" pitchFamily="34" charset="0"/>
            </a:endParaRPr>
          </a:p>
        </p:txBody>
      </p:sp>
      <p:sp>
        <p:nvSpPr>
          <p:cNvPr id="13" name="Tekstvak 12">
            <a:extLst>
              <a:ext uri="{FF2B5EF4-FFF2-40B4-BE49-F238E27FC236}">
                <a16:creationId xmlns:a16="http://schemas.microsoft.com/office/drawing/2014/main" id="{CF84EA76-530E-46E3-8A4F-7ECC8A88B649}"/>
              </a:ext>
            </a:extLst>
          </p:cNvPr>
          <p:cNvSpPr txBox="1"/>
          <p:nvPr/>
        </p:nvSpPr>
        <p:spPr>
          <a:xfrm>
            <a:off x="8358272" y="4658752"/>
            <a:ext cx="618721" cy="484748"/>
          </a:xfrm>
          <a:prstGeom prst="rect">
            <a:avLst/>
          </a:prstGeom>
          <a:solidFill>
            <a:schemeClr val="bg1"/>
          </a:solidFill>
        </p:spPr>
        <p:txBody>
          <a:bodyPr wrap="square" lIns="0" tIns="0" rIns="0" bIns="0"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nl-NL" sz="1050" dirty="0"/>
              <a:t> </a:t>
            </a:r>
          </a:p>
          <a:p>
            <a:pPr algn="l"/>
            <a:endParaRPr lang="nl-NL" sz="1050" dirty="0"/>
          </a:p>
          <a:p>
            <a:pPr algn="l"/>
            <a:endParaRPr lang="nl-NL" sz="1050" dirty="0" err="1"/>
          </a:p>
        </p:txBody>
      </p:sp>
      <p:sp>
        <p:nvSpPr>
          <p:cNvPr id="2" name="Tekstvak 1">
            <a:extLst>
              <a:ext uri="{FF2B5EF4-FFF2-40B4-BE49-F238E27FC236}">
                <a16:creationId xmlns:a16="http://schemas.microsoft.com/office/drawing/2014/main" id="{2383E8D9-E15C-D5FC-B7A8-C229AE129842}"/>
              </a:ext>
            </a:extLst>
          </p:cNvPr>
          <p:cNvSpPr txBox="1"/>
          <p:nvPr/>
        </p:nvSpPr>
        <p:spPr>
          <a:xfrm>
            <a:off x="4493378" y="1136722"/>
            <a:ext cx="4404992" cy="161583"/>
          </a:xfrm>
          <a:prstGeom prst="rect">
            <a:avLst/>
          </a:prstGeom>
          <a:solidFill>
            <a:schemeClr val="bg1"/>
          </a:solidFill>
          <a:ln>
            <a:noFill/>
          </a:ln>
        </p:spPr>
        <p:txBody>
          <a:bodyPr wrap="square" lIns="0" tIns="0" rIns="0" bIns="0"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nl-NL" sz="1050" dirty="0"/>
          </a:p>
        </p:txBody>
      </p:sp>
      <p:sp>
        <p:nvSpPr>
          <p:cNvPr id="5" name="Tekstvak 4">
            <a:extLst>
              <a:ext uri="{FF2B5EF4-FFF2-40B4-BE49-F238E27FC236}">
                <a16:creationId xmlns:a16="http://schemas.microsoft.com/office/drawing/2014/main" id="{B314F4D3-C608-ED32-7841-379F855F2771}"/>
              </a:ext>
            </a:extLst>
          </p:cNvPr>
          <p:cNvSpPr txBox="1"/>
          <p:nvPr/>
        </p:nvSpPr>
        <p:spPr>
          <a:xfrm>
            <a:off x="3884007" y="1063363"/>
            <a:ext cx="4828193" cy="2816156"/>
          </a:xfrm>
          <a:prstGeom prst="rect">
            <a:avLst/>
          </a:prstGeom>
          <a:noFill/>
        </p:spPr>
        <p:txBody>
          <a:bodyPr wrap="square">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nl-NL" sz="1200" b="1" dirty="0">
                <a:latin typeface="Tahoma" panose="020B0604030504040204" pitchFamily="34" charset="0"/>
                <a:ea typeface="Tahoma" panose="020B0604030504040204" pitchFamily="34" charset="0"/>
                <a:cs typeface="Tahoma" panose="020B0604030504040204" pitchFamily="34" charset="0"/>
              </a:rPr>
              <a:t>Zelfde type wijk: </a:t>
            </a:r>
          </a:p>
          <a:p>
            <a:endParaRPr lang="nl-NL" sz="1200" b="1" dirty="0">
              <a:latin typeface="Tahoma" panose="020B0604030504040204" pitchFamily="34" charset="0"/>
              <a:ea typeface="Tahoma" panose="020B0604030504040204" pitchFamily="34" charset="0"/>
              <a:cs typeface="Tahoma" panose="020B0604030504040204" pitchFamily="34" charset="0"/>
            </a:endParaRPr>
          </a:p>
          <a:p>
            <a:r>
              <a:rPr lang="nl-NL" sz="1200" b="1" dirty="0">
                <a:latin typeface="Tahoma" panose="020B0604030504040204" pitchFamily="34" charset="0"/>
                <a:ea typeface="Tahoma" panose="020B0604030504040204" pitchFamily="34" charset="0"/>
                <a:cs typeface="Tahoma" panose="020B0604030504040204" pitchFamily="34" charset="0"/>
              </a:rPr>
              <a:t>Typische uitbreidingswijk eind jaren  ’60/begin ‘70</a:t>
            </a:r>
          </a:p>
          <a:p>
            <a:pPr marL="214313" indent="-214313">
              <a:buFont typeface="Arial" panose="020B0604020202020204" pitchFamily="34" charset="0"/>
              <a:buChar char="•"/>
            </a:pPr>
            <a:r>
              <a:rPr lang="nl-NL" sz="1200" dirty="0">
                <a:latin typeface="Tahoma" panose="020B0604030504040204" pitchFamily="34" charset="0"/>
                <a:ea typeface="Tahoma" panose="020B0604030504040204" pitchFamily="34" charset="0"/>
                <a:cs typeface="Tahoma" panose="020B0604030504040204" pitchFamily="34" charset="0"/>
              </a:rPr>
              <a:t>Ca. 11.000 bewoners, 5.000 huizen</a:t>
            </a:r>
          </a:p>
          <a:p>
            <a:pPr marL="214313" indent="-214313">
              <a:buFont typeface="Arial" panose="020B0604020202020204" pitchFamily="34" charset="0"/>
              <a:buChar char="•"/>
            </a:pPr>
            <a:r>
              <a:rPr lang="nl-NL" sz="1200" dirty="0">
                <a:latin typeface="Tahoma" panose="020B0604030504040204" pitchFamily="34" charset="0"/>
                <a:ea typeface="Tahoma" panose="020B0604030504040204" pitchFamily="34" charset="0"/>
                <a:cs typeface="Tahoma" panose="020B0604030504040204" pitchFamily="34" charset="0"/>
              </a:rPr>
              <a:t>Ca. 65% corporatiebezit</a:t>
            </a:r>
          </a:p>
          <a:p>
            <a:endParaRPr lang="nl-NL" sz="1200" b="1" dirty="0">
              <a:latin typeface="Tahoma" panose="020B0604030504040204" pitchFamily="34" charset="0"/>
              <a:ea typeface="Tahoma" panose="020B0604030504040204" pitchFamily="34" charset="0"/>
              <a:cs typeface="Tahoma" panose="020B0604030504040204" pitchFamily="34" charset="0"/>
            </a:endParaRPr>
          </a:p>
          <a:p>
            <a:r>
              <a:rPr lang="nl-NL" sz="1200" b="1" dirty="0">
                <a:latin typeface="Tahoma" panose="020B0604030504040204" pitchFamily="34" charset="0"/>
                <a:ea typeface="Tahoma" panose="020B0604030504040204" pitchFamily="34" charset="0"/>
                <a:cs typeface="Tahoma" panose="020B0604030504040204" pitchFamily="34" charset="0"/>
              </a:rPr>
              <a:t>Diverse wijk</a:t>
            </a:r>
          </a:p>
          <a:p>
            <a:pPr marL="214313" indent="-214313">
              <a:buFont typeface="Arial" panose="020B0604020202020204" pitchFamily="34" charset="0"/>
              <a:buChar char="•"/>
            </a:pPr>
            <a:r>
              <a:rPr lang="nl-NL" sz="1200" dirty="0">
                <a:latin typeface="Tahoma" panose="020B0604030504040204" pitchFamily="34" charset="0"/>
                <a:ea typeface="Tahoma" panose="020B0604030504040204" pitchFamily="34" charset="0"/>
                <a:cs typeface="Tahoma" panose="020B0604030504040204" pitchFamily="34" charset="0"/>
              </a:rPr>
              <a:t>Aantal buurten: sociale problematiek, energiearmoede</a:t>
            </a:r>
          </a:p>
          <a:p>
            <a:pPr marL="214313" indent="-214313">
              <a:buFont typeface="Arial" panose="020B0604020202020204" pitchFamily="34" charset="0"/>
              <a:buChar char="•"/>
            </a:pPr>
            <a:r>
              <a:rPr lang="nl-NL" sz="1200" dirty="0">
                <a:latin typeface="Tahoma" panose="020B0604030504040204" pitchFamily="34" charset="0"/>
                <a:ea typeface="Tahoma" panose="020B0604030504040204" pitchFamily="34" charset="0"/>
                <a:cs typeface="Tahoma" panose="020B0604030504040204" pitchFamily="34" charset="0"/>
              </a:rPr>
              <a:t>Vertrouwen in overheid: laag en daalt</a:t>
            </a:r>
          </a:p>
          <a:p>
            <a:endParaRPr lang="nl-NL" sz="1200" dirty="0">
              <a:latin typeface="Tahoma" panose="020B0604030504040204" pitchFamily="34" charset="0"/>
              <a:ea typeface="Tahoma" panose="020B0604030504040204" pitchFamily="34" charset="0"/>
              <a:cs typeface="Tahoma" panose="020B0604030504040204" pitchFamily="34" charset="0"/>
            </a:endParaRPr>
          </a:p>
          <a:p>
            <a:r>
              <a:rPr lang="nl-NL" sz="1200" b="1" dirty="0">
                <a:latin typeface="Tahoma" panose="020B0604030504040204" pitchFamily="34" charset="0"/>
                <a:ea typeface="Tahoma" panose="020B0604030504040204" pitchFamily="34" charset="0"/>
                <a:cs typeface="Tahoma" panose="020B0604030504040204" pitchFamily="34" charset="0"/>
              </a:rPr>
              <a:t>Stedelijke ambities sluiten niet aan op leefwereld bewoners</a:t>
            </a:r>
          </a:p>
          <a:p>
            <a:pPr marL="214313" indent="-214313">
              <a:buFont typeface="Arial" panose="020B0604020202020204" pitchFamily="34" charset="0"/>
              <a:buChar char="•"/>
            </a:pPr>
            <a:r>
              <a:rPr lang="nl-NL" sz="1200" dirty="0">
                <a:latin typeface="Tahoma" panose="020B0604030504040204" pitchFamily="34" charset="0"/>
                <a:ea typeface="Tahoma" panose="020B0604030504040204" pitchFamily="34" charset="0"/>
                <a:cs typeface="Tahoma" panose="020B0604030504040204" pitchFamily="34" charset="0"/>
              </a:rPr>
              <a:t>Bewoners hebben andere (dagelijkse)  zorgen aan hun hoofd </a:t>
            </a:r>
          </a:p>
          <a:p>
            <a:pPr lvl="1"/>
            <a:r>
              <a:rPr lang="nl-NL" sz="12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Hoe breng je dat bij elkaar?</a:t>
            </a:r>
            <a:endParaRPr lang="nl-NL" sz="1200" dirty="0">
              <a:latin typeface="Tahoma" panose="020B0604030504040204" pitchFamily="34" charset="0"/>
              <a:ea typeface="Tahoma" panose="020B0604030504040204" pitchFamily="34" charset="0"/>
              <a:cs typeface="Tahoma" panose="020B0604030504040204" pitchFamily="34" charset="0"/>
            </a:endParaRPr>
          </a:p>
          <a:p>
            <a:endParaRPr lang="nl-NL" sz="1200" dirty="0">
              <a:latin typeface="Tahoma" panose="020B0604030504040204" pitchFamily="34" charset="0"/>
              <a:ea typeface="Tahoma" panose="020B0604030504040204" pitchFamily="34" charset="0"/>
              <a:cs typeface="Tahoma" panose="020B0604030504040204" pitchFamily="34" charset="0"/>
            </a:endParaRPr>
          </a:p>
          <a:p>
            <a:endParaRPr lang="nl-NL" sz="105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103811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Vinkhuizen - Woonstad Groningen">
            <a:extLst>
              <a:ext uri="{FF2B5EF4-FFF2-40B4-BE49-F238E27FC236}">
                <a16:creationId xmlns:a16="http://schemas.microsoft.com/office/drawing/2014/main" id="{AC8D0173-A461-4B5F-B3BD-70C326F216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509" y="673651"/>
            <a:ext cx="1845646" cy="1230431"/>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Bewoners Vinkhuizen en SP in actie tegen gladheid op stoepen en  speelplaatsen :: SP Groningen">
            <a:extLst>
              <a:ext uri="{FF2B5EF4-FFF2-40B4-BE49-F238E27FC236}">
                <a16:creationId xmlns:a16="http://schemas.microsoft.com/office/drawing/2014/main" id="{00279100-1DBF-44AB-BD76-7344881892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0860" y="2092602"/>
            <a:ext cx="1521858" cy="1067573"/>
          </a:xfrm>
          <a:prstGeom prst="rect">
            <a:avLst/>
          </a:prstGeom>
          <a:noFill/>
          <a:extLst>
            <a:ext uri="{909E8E84-426E-40DD-AFC4-6F175D3DCCD1}">
              <a14:hiddenFill xmlns:a14="http://schemas.microsoft.com/office/drawing/2010/main">
                <a:solidFill>
                  <a:srgbClr val="FFFFFF"/>
                </a:solidFill>
              </a14:hiddenFill>
            </a:ext>
          </a:extLst>
        </p:spPr>
      </p:pic>
      <p:pic>
        <p:nvPicPr>
          <p:cNvPr id="16396" name="Picture 12" descr="Vinkhuizen | Groningen - Heigro">
            <a:extLst>
              <a:ext uri="{FF2B5EF4-FFF2-40B4-BE49-F238E27FC236}">
                <a16:creationId xmlns:a16="http://schemas.microsoft.com/office/drawing/2014/main" id="{521D7E0A-8280-46EF-B891-DB202214ED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93" y="1821700"/>
            <a:ext cx="1428645" cy="950698"/>
          </a:xfrm>
          <a:prstGeom prst="rect">
            <a:avLst/>
          </a:prstGeom>
          <a:noFill/>
          <a:extLst>
            <a:ext uri="{909E8E84-426E-40DD-AFC4-6F175D3DCCD1}">
              <a14:hiddenFill xmlns:a14="http://schemas.microsoft.com/office/drawing/2010/main">
                <a:solidFill>
                  <a:srgbClr val="FFFFFF"/>
                </a:solidFill>
              </a14:hiddenFill>
            </a:ext>
          </a:extLst>
        </p:spPr>
      </p:pic>
      <p:pic>
        <p:nvPicPr>
          <p:cNvPr id="16398" name="Picture 14" descr="Wijkwebsite Vinkhuizen - Winkelcentrum">
            <a:extLst>
              <a:ext uri="{FF2B5EF4-FFF2-40B4-BE49-F238E27FC236}">
                <a16:creationId xmlns:a16="http://schemas.microsoft.com/office/drawing/2014/main" id="{58FD2A43-10B1-49F7-BC8D-2422CC544A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0" y="3032016"/>
            <a:ext cx="1596362" cy="1195731"/>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a:extLst>
              <a:ext uri="{FF2B5EF4-FFF2-40B4-BE49-F238E27FC236}">
                <a16:creationId xmlns:a16="http://schemas.microsoft.com/office/drawing/2014/main" id="{0C5319D3-20B5-4626-841F-07728F5BA2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6711" y="3444926"/>
            <a:ext cx="1712942" cy="1067573"/>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2122144C-ED8E-45AC-A326-CE5A099002A9}"/>
              </a:ext>
            </a:extLst>
          </p:cNvPr>
          <p:cNvSpPr txBox="1"/>
          <p:nvPr/>
        </p:nvSpPr>
        <p:spPr>
          <a:xfrm>
            <a:off x="3780537" y="438574"/>
            <a:ext cx="5304197" cy="276999"/>
          </a:xfrm>
          <a:prstGeom prst="rect">
            <a:avLst/>
          </a:prstGeom>
          <a:noFill/>
        </p:spPr>
        <p:txBody>
          <a:bodyPr wrap="square" lIns="0" tIns="0" rIns="0" bIns="0"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nl-NL" sz="1800" b="1" dirty="0" err="1">
                <a:latin typeface="Tahoma" panose="020B0604030504040204" pitchFamily="34" charset="0"/>
                <a:ea typeface="Tahoma" panose="020B0604030504040204" pitchFamily="34" charset="0"/>
                <a:cs typeface="Tahoma" panose="020B0604030504040204" pitchFamily="34" charset="0"/>
              </a:rPr>
              <a:t>Selwerd</a:t>
            </a:r>
            <a:r>
              <a:rPr lang="nl-NL" sz="1800" b="1" dirty="0">
                <a:latin typeface="Tahoma" panose="020B0604030504040204" pitchFamily="34" charset="0"/>
                <a:ea typeface="Tahoma" panose="020B0604030504040204" pitchFamily="34" charset="0"/>
                <a:cs typeface="Tahoma" panose="020B0604030504040204" pitchFamily="34" charset="0"/>
              </a:rPr>
              <a:t> </a:t>
            </a:r>
            <a:r>
              <a:rPr lang="nl-NL" sz="1800" b="1"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Vinkhuizen</a:t>
            </a:r>
            <a:endParaRPr lang="nl-NL" sz="1013" b="1" dirty="0">
              <a:latin typeface="Tahoma" panose="020B0604030504040204" pitchFamily="34" charset="0"/>
              <a:ea typeface="Tahoma" panose="020B0604030504040204" pitchFamily="34" charset="0"/>
              <a:cs typeface="Tahoma" panose="020B0604030504040204" pitchFamily="34" charset="0"/>
            </a:endParaRPr>
          </a:p>
        </p:txBody>
      </p:sp>
      <p:sp>
        <p:nvSpPr>
          <p:cNvPr id="13" name="Tekstvak 12">
            <a:extLst>
              <a:ext uri="{FF2B5EF4-FFF2-40B4-BE49-F238E27FC236}">
                <a16:creationId xmlns:a16="http://schemas.microsoft.com/office/drawing/2014/main" id="{CF84EA76-530E-46E3-8A4F-7ECC8A88B649}"/>
              </a:ext>
            </a:extLst>
          </p:cNvPr>
          <p:cNvSpPr txBox="1"/>
          <p:nvPr/>
        </p:nvSpPr>
        <p:spPr>
          <a:xfrm>
            <a:off x="8358272" y="4658752"/>
            <a:ext cx="618721" cy="484748"/>
          </a:xfrm>
          <a:prstGeom prst="rect">
            <a:avLst/>
          </a:prstGeom>
          <a:solidFill>
            <a:schemeClr val="bg1"/>
          </a:solidFill>
        </p:spPr>
        <p:txBody>
          <a:bodyPr wrap="square" lIns="0" tIns="0" rIns="0" bIns="0"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nl-NL" sz="1050" dirty="0"/>
              <a:t> </a:t>
            </a:r>
          </a:p>
          <a:p>
            <a:pPr algn="l"/>
            <a:endParaRPr lang="nl-NL" sz="1050" dirty="0"/>
          </a:p>
          <a:p>
            <a:pPr algn="l"/>
            <a:endParaRPr lang="nl-NL" sz="1050" dirty="0" err="1"/>
          </a:p>
        </p:txBody>
      </p:sp>
      <p:sp>
        <p:nvSpPr>
          <p:cNvPr id="2" name="Tekstvak 1">
            <a:extLst>
              <a:ext uri="{FF2B5EF4-FFF2-40B4-BE49-F238E27FC236}">
                <a16:creationId xmlns:a16="http://schemas.microsoft.com/office/drawing/2014/main" id="{2383E8D9-E15C-D5FC-B7A8-C229AE129842}"/>
              </a:ext>
            </a:extLst>
          </p:cNvPr>
          <p:cNvSpPr txBox="1"/>
          <p:nvPr/>
        </p:nvSpPr>
        <p:spPr>
          <a:xfrm>
            <a:off x="4493378" y="1136722"/>
            <a:ext cx="4404992" cy="161583"/>
          </a:xfrm>
          <a:prstGeom prst="rect">
            <a:avLst/>
          </a:prstGeom>
          <a:solidFill>
            <a:schemeClr val="bg1"/>
          </a:solidFill>
          <a:ln>
            <a:noFill/>
          </a:ln>
        </p:spPr>
        <p:txBody>
          <a:bodyPr wrap="square" lIns="0" tIns="0" rIns="0" bIns="0"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nl-NL" sz="1050" dirty="0"/>
          </a:p>
        </p:txBody>
      </p:sp>
      <p:sp>
        <p:nvSpPr>
          <p:cNvPr id="4" name="Tekstvak 3">
            <a:extLst>
              <a:ext uri="{FF2B5EF4-FFF2-40B4-BE49-F238E27FC236}">
                <a16:creationId xmlns:a16="http://schemas.microsoft.com/office/drawing/2014/main" id="{EBB73973-88D9-C379-27BE-BE5015D60B74}"/>
              </a:ext>
            </a:extLst>
          </p:cNvPr>
          <p:cNvSpPr txBox="1"/>
          <p:nvPr/>
        </p:nvSpPr>
        <p:spPr>
          <a:xfrm>
            <a:off x="3820792" y="1117501"/>
            <a:ext cx="4282301" cy="1333378"/>
          </a:xfrm>
          <a:prstGeom prst="rect">
            <a:avLst/>
          </a:prstGeom>
          <a:noFill/>
        </p:spPr>
        <p:txBody>
          <a:bodyPr wrap="square"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nl-NL" sz="1500" b="1" dirty="0"/>
              <a:t>Zelfde grote ambities/opgaves</a:t>
            </a:r>
          </a:p>
          <a:p>
            <a:pPr marL="214313" indent="-214313">
              <a:buFont typeface="Arial" panose="020B0604020202020204" pitchFamily="34" charset="0"/>
              <a:buChar char="•"/>
            </a:pPr>
            <a:r>
              <a:rPr lang="nl-NL" sz="1013" dirty="0"/>
              <a:t>Sociaal</a:t>
            </a:r>
          </a:p>
          <a:p>
            <a:pPr marL="214313" indent="-214313">
              <a:buFont typeface="Arial" panose="020B0604020202020204" pitchFamily="34" charset="0"/>
              <a:buChar char="•"/>
            </a:pPr>
            <a:r>
              <a:rPr lang="nl-NL" sz="1013" dirty="0"/>
              <a:t>Klimaat: water/groen/energie</a:t>
            </a:r>
          </a:p>
          <a:p>
            <a:pPr marL="214313" indent="-214313">
              <a:buFont typeface="Arial" panose="020B0604020202020204" pitchFamily="34" charset="0"/>
              <a:buChar char="•"/>
            </a:pPr>
            <a:endParaRPr lang="nl-NL" sz="1013" dirty="0"/>
          </a:p>
          <a:p>
            <a:r>
              <a:rPr lang="nl-NL" sz="1500" b="1" dirty="0"/>
              <a:t>Minder geld en minder mensen</a:t>
            </a:r>
          </a:p>
          <a:p>
            <a:pPr marL="214313" indent="-214313">
              <a:buFont typeface="Arial" panose="020B0604020202020204" pitchFamily="34" charset="0"/>
              <a:buChar char="•"/>
            </a:pPr>
            <a:r>
              <a:rPr lang="nl-NL" sz="1013" dirty="0"/>
              <a:t>Kwartiermaker wijkvernieuwing </a:t>
            </a:r>
            <a:r>
              <a:rPr lang="nl-NL" sz="1013" dirty="0" err="1"/>
              <a:t>ipv</a:t>
            </a:r>
            <a:r>
              <a:rPr lang="nl-NL" sz="1013" dirty="0"/>
              <a:t> projectorganisatie</a:t>
            </a:r>
          </a:p>
          <a:p>
            <a:pPr marL="214313" indent="-214313">
              <a:buFont typeface="Arial" panose="020B0604020202020204" pitchFamily="34" charset="0"/>
              <a:buChar char="•"/>
            </a:pPr>
            <a:r>
              <a:rPr lang="nl-NL" sz="1013" dirty="0"/>
              <a:t>Financiële middelen beperkt </a:t>
            </a:r>
          </a:p>
        </p:txBody>
      </p:sp>
      <p:sp>
        <p:nvSpPr>
          <p:cNvPr id="6" name="Tekstvak 5">
            <a:extLst>
              <a:ext uri="{FF2B5EF4-FFF2-40B4-BE49-F238E27FC236}">
                <a16:creationId xmlns:a16="http://schemas.microsoft.com/office/drawing/2014/main" id="{A3F0EB88-F115-6A92-7EFA-3B015F223E8B}"/>
              </a:ext>
            </a:extLst>
          </p:cNvPr>
          <p:cNvSpPr txBox="1"/>
          <p:nvPr/>
        </p:nvSpPr>
        <p:spPr>
          <a:xfrm>
            <a:off x="4487237" y="3512167"/>
            <a:ext cx="4224964" cy="553998"/>
          </a:xfrm>
          <a:prstGeom prst="rect">
            <a:avLst/>
          </a:prstGeom>
          <a:noFill/>
          <a:ln>
            <a:solidFill>
              <a:schemeClr val="accent1"/>
            </a:solidFill>
          </a:ln>
        </p:spPr>
        <p:txBody>
          <a:bodyPr wrap="square">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nl-NL" sz="1500" b="1" dirty="0">
                <a:sym typeface="Wingdings" panose="05000000000000000000" pitchFamily="2" charset="2"/>
              </a:rPr>
              <a:t> </a:t>
            </a:r>
            <a:r>
              <a:rPr lang="nl-NL" sz="1500" b="1" dirty="0"/>
              <a:t>Pragmatische/slimme aanpak nodig!</a:t>
            </a:r>
          </a:p>
          <a:p>
            <a:r>
              <a:rPr lang="nl-NL" sz="1500" b="1" dirty="0">
                <a:sym typeface="Wingdings" panose="05000000000000000000" pitchFamily="2" charset="2"/>
              </a:rPr>
              <a:t> </a:t>
            </a:r>
            <a:r>
              <a:rPr lang="nl-NL" sz="1500" b="1" dirty="0"/>
              <a:t>Energie als locomotief voor de wijkvernieuwing</a:t>
            </a:r>
          </a:p>
        </p:txBody>
      </p:sp>
    </p:spTree>
    <p:extLst>
      <p:ext uri="{BB962C8B-B14F-4D97-AF65-F5344CB8AC3E}">
        <p14:creationId xmlns:p14="http://schemas.microsoft.com/office/powerpoint/2010/main" val="25555555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Vinkhuizen - Woonstad Groningen">
            <a:extLst>
              <a:ext uri="{FF2B5EF4-FFF2-40B4-BE49-F238E27FC236}">
                <a16:creationId xmlns:a16="http://schemas.microsoft.com/office/drawing/2014/main" id="{AC8D0173-A461-4B5F-B3BD-70C326F216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509" y="673651"/>
            <a:ext cx="1845646" cy="1230431"/>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Bewoners Vinkhuizen en SP in actie tegen gladheid op stoepen en  speelplaatsen :: SP Groningen">
            <a:extLst>
              <a:ext uri="{FF2B5EF4-FFF2-40B4-BE49-F238E27FC236}">
                <a16:creationId xmlns:a16="http://schemas.microsoft.com/office/drawing/2014/main" id="{00279100-1DBF-44AB-BD76-7344881892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0860" y="2092602"/>
            <a:ext cx="1521858" cy="1067573"/>
          </a:xfrm>
          <a:prstGeom prst="rect">
            <a:avLst/>
          </a:prstGeom>
          <a:noFill/>
          <a:extLst>
            <a:ext uri="{909E8E84-426E-40DD-AFC4-6F175D3DCCD1}">
              <a14:hiddenFill xmlns:a14="http://schemas.microsoft.com/office/drawing/2010/main">
                <a:solidFill>
                  <a:srgbClr val="FFFFFF"/>
                </a:solidFill>
              </a14:hiddenFill>
            </a:ext>
          </a:extLst>
        </p:spPr>
      </p:pic>
      <p:pic>
        <p:nvPicPr>
          <p:cNvPr id="16396" name="Picture 12" descr="Vinkhuizen | Groningen - Heigro">
            <a:extLst>
              <a:ext uri="{FF2B5EF4-FFF2-40B4-BE49-F238E27FC236}">
                <a16:creationId xmlns:a16="http://schemas.microsoft.com/office/drawing/2014/main" id="{521D7E0A-8280-46EF-B891-DB202214ED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93" y="1821700"/>
            <a:ext cx="1428645" cy="950698"/>
          </a:xfrm>
          <a:prstGeom prst="rect">
            <a:avLst/>
          </a:prstGeom>
          <a:noFill/>
          <a:extLst>
            <a:ext uri="{909E8E84-426E-40DD-AFC4-6F175D3DCCD1}">
              <a14:hiddenFill xmlns:a14="http://schemas.microsoft.com/office/drawing/2010/main">
                <a:solidFill>
                  <a:srgbClr val="FFFFFF"/>
                </a:solidFill>
              </a14:hiddenFill>
            </a:ext>
          </a:extLst>
        </p:spPr>
      </p:pic>
      <p:pic>
        <p:nvPicPr>
          <p:cNvPr id="16398" name="Picture 14" descr="Wijkwebsite Vinkhuizen - Winkelcentrum">
            <a:extLst>
              <a:ext uri="{FF2B5EF4-FFF2-40B4-BE49-F238E27FC236}">
                <a16:creationId xmlns:a16="http://schemas.microsoft.com/office/drawing/2014/main" id="{58FD2A43-10B1-49F7-BC8D-2422CC544A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0" y="3032016"/>
            <a:ext cx="1596362" cy="1195731"/>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a:extLst>
              <a:ext uri="{FF2B5EF4-FFF2-40B4-BE49-F238E27FC236}">
                <a16:creationId xmlns:a16="http://schemas.microsoft.com/office/drawing/2014/main" id="{0C5319D3-20B5-4626-841F-07728F5BA2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6711" y="3444926"/>
            <a:ext cx="1712942" cy="1067573"/>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2122144C-ED8E-45AC-A326-CE5A099002A9}"/>
              </a:ext>
            </a:extLst>
          </p:cNvPr>
          <p:cNvSpPr txBox="1"/>
          <p:nvPr/>
        </p:nvSpPr>
        <p:spPr>
          <a:xfrm>
            <a:off x="3780537" y="438574"/>
            <a:ext cx="5304197" cy="276999"/>
          </a:xfrm>
          <a:prstGeom prst="rect">
            <a:avLst/>
          </a:prstGeom>
          <a:noFill/>
        </p:spPr>
        <p:txBody>
          <a:bodyPr wrap="square" lIns="0" tIns="0" rIns="0" bIns="0"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nl-NL" sz="1800" b="1" dirty="0" err="1">
                <a:latin typeface="Tahoma" panose="020B0604030504040204" pitchFamily="34" charset="0"/>
                <a:ea typeface="Tahoma" panose="020B0604030504040204" pitchFamily="34" charset="0"/>
                <a:cs typeface="Tahoma" panose="020B0604030504040204" pitchFamily="34" charset="0"/>
              </a:rPr>
              <a:t>Selwerd</a:t>
            </a:r>
            <a:r>
              <a:rPr lang="nl-NL" sz="1800" b="1" dirty="0">
                <a:latin typeface="Tahoma" panose="020B0604030504040204" pitchFamily="34" charset="0"/>
                <a:ea typeface="Tahoma" panose="020B0604030504040204" pitchFamily="34" charset="0"/>
                <a:cs typeface="Tahoma" panose="020B0604030504040204" pitchFamily="34" charset="0"/>
              </a:rPr>
              <a:t> </a:t>
            </a:r>
            <a:r>
              <a:rPr lang="nl-NL" sz="1800" b="1"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Vinkhuizen</a:t>
            </a:r>
            <a:endParaRPr lang="nl-NL" sz="1013" b="1" dirty="0">
              <a:latin typeface="Tahoma" panose="020B0604030504040204" pitchFamily="34" charset="0"/>
              <a:ea typeface="Tahoma" panose="020B0604030504040204" pitchFamily="34" charset="0"/>
              <a:cs typeface="Tahoma" panose="020B0604030504040204" pitchFamily="34" charset="0"/>
            </a:endParaRPr>
          </a:p>
        </p:txBody>
      </p:sp>
      <p:sp>
        <p:nvSpPr>
          <p:cNvPr id="13" name="Tekstvak 12">
            <a:extLst>
              <a:ext uri="{FF2B5EF4-FFF2-40B4-BE49-F238E27FC236}">
                <a16:creationId xmlns:a16="http://schemas.microsoft.com/office/drawing/2014/main" id="{CF84EA76-530E-46E3-8A4F-7ECC8A88B649}"/>
              </a:ext>
            </a:extLst>
          </p:cNvPr>
          <p:cNvSpPr txBox="1"/>
          <p:nvPr/>
        </p:nvSpPr>
        <p:spPr>
          <a:xfrm>
            <a:off x="8358272" y="4658752"/>
            <a:ext cx="618721" cy="484748"/>
          </a:xfrm>
          <a:prstGeom prst="rect">
            <a:avLst/>
          </a:prstGeom>
          <a:solidFill>
            <a:schemeClr val="bg1"/>
          </a:solidFill>
        </p:spPr>
        <p:txBody>
          <a:bodyPr wrap="square" lIns="0" tIns="0" rIns="0" bIns="0"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nl-NL" sz="1050" dirty="0"/>
              <a:t> </a:t>
            </a:r>
          </a:p>
          <a:p>
            <a:pPr algn="l"/>
            <a:endParaRPr lang="nl-NL" sz="1050" dirty="0"/>
          </a:p>
          <a:p>
            <a:pPr algn="l"/>
            <a:endParaRPr lang="nl-NL" sz="1050" dirty="0" err="1"/>
          </a:p>
        </p:txBody>
      </p:sp>
      <p:sp>
        <p:nvSpPr>
          <p:cNvPr id="2" name="Tekstvak 1">
            <a:extLst>
              <a:ext uri="{FF2B5EF4-FFF2-40B4-BE49-F238E27FC236}">
                <a16:creationId xmlns:a16="http://schemas.microsoft.com/office/drawing/2014/main" id="{2383E8D9-E15C-D5FC-B7A8-C229AE129842}"/>
              </a:ext>
            </a:extLst>
          </p:cNvPr>
          <p:cNvSpPr txBox="1"/>
          <p:nvPr/>
        </p:nvSpPr>
        <p:spPr>
          <a:xfrm>
            <a:off x="4493378" y="1136722"/>
            <a:ext cx="4404992" cy="161583"/>
          </a:xfrm>
          <a:prstGeom prst="rect">
            <a:avLst/>
          </a:prstGeom>
          <a:solidFill>
            <a:schemeClr val="bg1"/>
          </a:solidFill>
          <a:ln>
            <a:noFill/>
          </a:ln>
        </p:spPr>
        <p:txBody>
          <a:bodyPr wrap="square" lIns="0" tIns="0" rIns="0" bIns="0"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nl-NL" sz="1050" dirty="0"/>
          </a:p>
        </p:txBody>
      </p:sp>
      <p:sp>
        <p:nvSpPr>
          <p:cNvPr id="4" name="Tekstvak 3">
            <a:extLst>
              <a:ext uri="{FF2B5EF4-FFF2-40B4-BE49-F238E27FC236}">
                <a16:creationId xmlns:a16="http://schemas.microsoft.com/office/drawing/2014/main" id="{EBB73973-88D9-C379-27BE-BE5015D60B74}"/>
              </a:ext>
            </a:extLst>
          </p:cNvPr>
          <p:cNvSpPr txBox="1"/>
          <p:nvPr/>
        </p:nvSpPr>
        <p:spPr>
          <a:xfrm>
            <a:off x="3344334" y="1073637"/>
            <a:ext cx="5740400" cy="634917"/>
          </a:xfrm>
          <a:prstGeom prst="rect">
            <a:avLst/>
          </a:prstGeom>
          <a:noFill/>
        </p:spPr>
        <p:txBody>
          <a:bodyPr wrap="square"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nl-NL" sz="1500" dirty="0">
                <a:ea typeface="Tahoma" panose="020B0604030504040204" pitchFamily="34" charset="0"/>
                <a:cs typeface="Tahoma" panose="020B0604030504040204" pitchFamily="34" charset="0"/>
                <a:sym typeface="Wingdings" panose="05000000000000000000" pitchFamily="2" charset="2"/>
              </a:rPr>
              <a:t>Energie als </a:t>
            </a:r>
            <a:r>
              <a:rPr lang="nl-NL" sz="1500" b="1" dirty="0">
                <a:ea typeface="Tahoma" panose="020B0604030504040204" pitchFamily="34" charset="0"/>
                <a:cs typeface="Tahoma" panose="020B0604030504040204" pitchFamily="34" charset="0"/>
                <a:sym typeface="Wingdings" panose="05000000000000000000" pitchFamily="2" charset="2"/>
              </a:rPr>
              <a:t>locomotief</a:t>
            </a:r>
            <a:r>
              <a:rPr lang="nl-NL" sz="1500" dirty="0">
                <a:ea typeface="Tahoma" panose="020B0604030504040204" pitchFamily="34" charset="0"/>
                <a:cs typeface="Tahoma" panose="020B0604030504040204" pitchFamily="34" charset="0"/>
                <a:sym typeface="Wingdings" panose="05000000000000000000" pitchFamily="2" charset="2"/>
              </a:rPr>
              <a:t> waar andere programma’s op kunnen aanhaken: </a:t>
            </a:r>
          </a:p>
          <a:p>
            <a:pPr marL="214313" indent="-214313">
              <a:buFont typeface="Arial" panose="020B0604020202020204" pitchFamily="34" charset="0"/>
              <a:buChar char="•"/>
            </a:pPr>
            <a:r>
              <a:rPr lang="nl-NL" sz="1013" dirty="0">
                <a:ea typeface="Tahoma" panose="020B0604030504040204" pitchFamily="34" charset="0"/>
                <a:cs typeface="Tahoma" panose="020B0604030504040204" pitchFamily="34" charset="0"/>
                <a:sym typeface="Wingdings" panose="05000000000000000000" pitchFamily="2" charset="2"/>
              </a:rPr>
              <a:t>Vanuit energie kom je bij iedereen achter de voordeur </a:t>
            </a:r>
          </a:p>
          <a:p>
            <a:pPr marL="214313" indent="-214313">
              <a:buFont typeface="Arial" panose="020B0604020202020204" pitchFamily="34" charset="0"/>
              <a:buChar char="•"/>
            </a:pPr>
            <a:r>
              <a:rPr lang="nl-NL" sz="1013" dirty="0">
                <a:ea typeface="Tahoma" panose="020B0604030504040204" pitchFamily="34" charset="0"/>
                <a:cs typeface="Tahoma" panose="020B0604030504040204" pitchFamily="34" charset="0"/>
                <a:sym typeface="Wingdings" panose="05000000000000000000" pitchFamily="2" charset="2"/>
              </a:rPr>
              <a:t>Vanuit energie gaat elke straat open</a:t>
            </a:r>
          </a:p>
        </p:txBody>
      </p:sp>
      <p:sp>
        <p:nvSpPr>
          <p:cNvPr id="5" name="Tekstvak 4">
            <a:extLst>
              <a:ext uri="{FF2B5EF4-FFF2-40B4-BE49-F238E27FC236}">
                <a16:creationId xmlns:a16="http://schemas.microsoft.com/office/drawing/2014/main" id="{C7FEDDB0-EAED-320F-530D-CCE82E7CC0DB}"/>
              </a:ext>
            </a:extLst>
          </p:cNvPr>
          <p:cNvSpPr txBox="1"/>
          <p:nvPr/>
        </p:nvSpPr>
        <p:spPr>
          <a:xfrm>
            <a:off x="4779845" y="2433285"/>
            <a:ext cx="3578427" cy="1102546"/>
          </a:xfrm>
          <a:prstGeom prst="rect">
            <a:avLst/>
          </a:prstGeom>
          <a:noFill/>
          <a:ln>
            <a:solidFill>
              <a:schemeClr val="accent1"/>
            </a:solidFill>
          </a:ln>
        </p:spPr>
        <p:txBody>
          <a:bodyPr wrap="square">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nl-NL" sz="1500" b="1" dirty="0"/>
              <a:t>Dat lukt alleen maar als we:  </a:t>
            </a:r>
          </a:p>
          <a:p>
            <a:pPr marL="257175" indent="-257175" algn="l">
              <a:buFont typeface="+mj-lt"/>
              <a:buAutoNum type="arabicPeriod"/>
            </a:pPr>
            <a:r>
              <a:rPr lang="nl-NL" sz="1013" dirty="0"/>
              <a:t>Langjarige plannen</a:t>
            </a:r>
          </a:p>
          <a:p>
            <a:pPr marL="257175" indent="-257175" algn="l">
              <a:buFont typeface="+mj-lt"/>
              <a:buAutoNum type="arabicPeriod"/>
            </a:pPr>
            <a:r>
              <a:rPr lang="nl-NL" sz="1013" dirty="0"/>
              <a:t>Samenwerken</a:t>
            </a:r>
          </a:p>
          <a:p>
            <a:pPr marL="600075" lvl="1" indent="-257175">
              <a:buFont typeface="Arial" panose="020B0604020202020204" pitchFamily="34" charset="0"/>
              <a:buChar char="•"/>
            </a:pPr>
            <a:r>
              <a:rPr lang="nl-NL" sz="1013" dirty="0"/>
              <a:t>Gemeente, corporaties, WarmteStad en  </a:t>
            </a:r>
          </a:p>
          <a:p>
            <a:pPr marL="600075" lvl="1" indent="-257175">
              <a:buFont typeface="Arial" panose="020B0604020202020204" pitchFamily="34" charset="0"/>
              <a:buChar char="•"/>
            </a:pPr>
            <a:r>
              <a:rPr lang="nl-NL" sz="1013" dirty="0" err="1"/>
              <a:t>Enexis</a:t>
            </a:r>
            <a:endParaRPr lang="nl-NL" sz="1013" dirty="0"/>
          </a:p>
          <a:p>
            <a:pPr marL="257175" indent="-257175">
              <a:buFont typeface="+mj-lt"/>
              <a:buAutoNum type="arabicPeriod"/>
            </a:pPr>
            <a:r>
              <a:rPr lang="nl-NL" sz="1013" dirty="0"/>
              <a:t>Buurtgericht</a:t>
            </a:r>
          </a:p>
        </p:txBody>
      </p:sp>
      <p:sp>
        <p:nvSpPr>
          <p:cNvPr id="7" name="Tekstvak 6">
            <a:extLst>
              <a:ext uri="{FF2B5EF4-FFF2-40B4-BE49-F238E27FC236}">
                <a16:creationId xmlns:a16="http://schemas.microsoft.com/office/drawing/2014/main" id="{C8E0BE55-26E9-D421-E917-5248240D0FAE}"/>
              </a:ext>
            </a:extLst>
          </p:cNvPr>
          <p:cNvSpPr txBox="1"/>
          <p:nvPr/>
        </p:nvSpPr>
        <p:spPr>
          <a:xfrm>
            <a:off x="4719350" y="1972751"/>
            <a:ext cx="4570890" cy="248209"/>
          </a:xfrm>
          <a:prstGeom prst="rect">
            <a:avLst/>
          </a:prstGeom>
          <a:noFill/>
        </p:spPr>
        <p:txBody>
          <a:bodyPr wrap="square">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nl-NL" sz="1013" dirty="0">
                <a:sym typeface="Wingdings" panose="05000000000000000000" pitchFamily="2" charset="2"/>
              </a:rPr>
              <a:t> </a:t>
            </a:r>
            <a:r>
              <a:rPr lang="nl-NL" sz="1013" dirty="0"/>
              <a:t>Verbinden van opgaves</a:t>
            </a:r>
          </a:p>
        </p:txBody>
      </p:sp>
    </p:spTree>
    <p:extLst>
      <p:ext uri="{BB962C8B-B14F-4D97-AF65-F5344CB8AC3E}">
        <p14:creationId xmlns:p14="http://schemas.microsoft.com/office/powerpoint/2010/main" val="22780031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Vinkhuizen - Woonstad Groningen">
            <a:extLst>
              <a:ext uri="{FF2B5EF4-FFF2-40B4-BE49-F238E27FC236}">
                <a16:creationId xmlns:a16="http://schemas.microsoft.com/office/drawing/2014/main" id="{AC8D0173-A461-4B5F-B3BD-70C326F216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88" y="809729"/>
            <a:ext cx="1772514" cy="1181676"/>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Bewoners Vinkhuizen en SP in actie tegen gladheid op stoepen en  speelplaatsen :: SP Groningen">
            <a:extLst>
              <a:ext uri="{FF2B5EF4-FFF2-40B4-BE49-F238E27FC236}">
                <a16:creationId xmlns:a16="http://schemas.microsoft.com/office/drawing/2014/main" id="{00279100-1DBF-44AB-BD76-7344881892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014" y="2194257"/>
            <a:ext cx="1520863" cy="1066874"/>
          </a:xfrm>
          <a:prstGeom prst="rect">
            <a:avLst/>
          </a:prstGeom>
          <a:noFill/>
          <a:extLst>
            <a:ext uri="{909E8E84-426E-40DD-AFC4-6F175D3DCCD1}">
              <a14:hiddenFill xmlns:a14="http://schemas.microsoft.com/office/drawing/2010/main">
                <a:solidFill>
                  <a:srgbClr val="FFFFFF"/>
                </a:solidFill>
              </a14:hiddenFill>
            </a:ext>
          </a:extLst>
        </p:spPr>
      </p:pic>
      <p:pic>
        <p:nvPicPr>
          <p:cNvPr id="16396" name="Picture 12" descr="Vinkhuizen | Groningen - Heigro">
            <a:extLst>
              <a:ext uri="{FF2B5EF4-FFF2-40B4-BE49-F238E27FC236}">
                <a16:creationId xmlns:a16="http://schemas.microsoft.com/office/drawing/2014/main" id="{521D7E0A-8280-46EF-B891-DB202214ED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293" y="1780195"/>
            <a:ext cx="1603226" cy="1066874"/>
          </a:xfrm>
          <a:prstGeom prst="rect">
            <a:avLst/>
          </a:prstGeom>
          <a:noFill/>
          <a:extLst>
            <a:ext uri="{909E8E84-426E-40DD-AFC4-6F175D3DCCD1}">
              <a14:hiddenFill xmlns:a14="http://schemas.microsoft.com/office/drawing/2010/main">
                <a:solidFill>
                  <a:srgbClr val="FFFFFF"/>
                </a:solidFill>
              </a14:hiddenFill>
            </a:ext>
          </a:extLst>
        </p:spPr>
      </p:pic>
      <p:pic>
        <p:nvPicPr>
          <p:cNvPr id="16398" name="Picture 14" descr="Wijkwebsite Vinkhuizen - Winkelcentrum">
            <a:extLst>
              <a:ext uri="{FF2B5EF4-FFF2-40B4-BE49-F238E27FC236}">
                <a16:creationId xmlns:a16="http://schemas.microsoft.com/office/drawing/2014/main" id="{58FD2A43-10B1-49F7-BC8D-2422CC544A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797" y="3100017"/>
            <a:ext cx="1500112" cy="1123636"/>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a:extLst>
              <a:ext uri="{FF2B5EF4-FFF2-40B4-BE49-F238E27FC236}">
                <a16:creationId xmlns:a16="http://schemas.microsoft.com/office/drawing/2014/main" id="{0C5319D3-20B5-4626-841F-07728F5BA2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98761" y="3513013"/>
            <a:ext cx="1603226" cy="999194"/>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2122144C-ED8E-45AC-A326-CE5A099002A9}"/>
              </a:ext>
            </a:extLst>
          </p:cNvPr>
          <p:cNvSpPr txBox="1"/>
          <p:nvPr/>
        </p:nvSpPr>
        <p:spPr>
          <a:xfrm>
            <a:off x="3912139" y="504630"/>
            <a:ext cx="4850861" cy="432875"/>
          </a:xfrm>
          <a:prstGeom prst="rect">
            <a:avLst/>
          </a:prstGeom>
          <a:noFill/>
        </p:spPr>
        <p:txBody>
          <a:bodyPr wrap="square" lIns="0" tIns="0" rIns="0" bIns="0"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nl-NL" sz="1800" b="1" dirty="0"/>
              <a:t>Langjarig plannen (wijkenergieplan)</a:t>
            </a:r>
          </a:p>
          <a:p>
            <a:pPr marL="257175" indent="-257175" algn="l">
              <a:buFont typeface="Arial" panose="020B0604020202020204" pitchFamily="34" charset="0"/>
              <a:buChar char="•"/>
            </a:pPr>
            <a:r>
              <a:rPr lang="nl-NL" sz="1013" dirty="0"/>
              <a:t>Corporaties, gemeente, WarmteStad</a:t>
            </a:r>
          </a:p>
        </p:txBody>
      </p:sp>
      <p:sp>
        <p:nvSpPr>
          <p:cNvPr id="13" name="Tekstvak 12">
            <a:extLst>
              <a:ext uri="{FF2B5EF4-FFF2-40B4-BE49-F238E27FC236}">
                <a16:creationId xmlns:a16="http://schemas.microsoft.com/office/drawing/2014/main" id="{CF84EA76-530E-46E3-8A4F-7ECC8A88B649}"/>
              </a:ext>
            </a:extLst>
          </p:cNvPr>
          <p:cNvSpPr txBox="1"/>
          <p:nvPr/>
        </p:nvSpPr>
        <p:spPr>
          <a:xfrm>
            <a:off x="8358272" y="4658752"/>
            <a:ext cx="618721" cy="484748"/>
          </a:xfrm>
          <a:prstGeom prst="rect">
            <a:avLst/>
          </a:prstGeom>
          <a:solidFill>
            <a:schemeClr val="bg1"/>
          </a:solidFill>
        </p:spPr>
        <p:txBody>
          <a:bodyPr wrap="square" lIns="0" tIns="0" rIns="0" bIns="0"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nl-NL" sz="1050" dirty="0"/>
              <a:t> </a:t>
            </a:r>
          </a:p>
          <a:p>
            <a:pPr algn="l"/>
            <a:endParaRPr lang="nl-NL" sz="1050" dirty="0"/>
          </a:p>
          <a:p>
            <a:pPr algn="l"/>
            <a:endParaRPr lang="nl-NL" sz="1050" dirty="0" err="1"/>
          </a:p>
        </p:txBody>
      </p:sp>
      <p:sp>
        <p:nvSpPr>
          <p:cNvPr id="4" name="Tekstvak 3">
            <a:extLst>
              <a:ext uri="{FF2B5EF4-FFF2-40B4-BE49-F238E27FC236}">
                <a16:creationId xmlns:a16="http://schemas.microsoft.com/office/drawing/2014/main" id="{321DD7FB-7A34-1E08-B5B3-309D75B56E88}"/>
              </a:ext>
            </a:extLst>
          </p:cNvPr>
          <p:cNvSpPr txBox="1"/>
          <p:nvPr/>
        </p:nvSpPr>
        <p:spPr>
          <a:xfrm>
            <a:off x="3951094" y="1211734"/>
            <a:ext cx="5064854" cy="2031326"/>
          </a:xfrm>
          <a:prstGeom prst="rect">
            <a:avLst/>
          </a:prstGeom>
          <a:noFill/>
          <a:ln>
            <a:noFill/>
          </a:ln>
        </p:spPr>
        <p:txBody>
          <a:bodyPr wrap="square" lIns="0" tIns="0" rIns="0" bIns="0"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nl-NL" sz="1200" b="1"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Ambitie Vinkhuizen: aardgasvrij 2030</a:t>
            </a:r>
            <a:endParaRPr lang="nl-NL" sz="1200" b="1" dirty="0">
              <a:latin typeface="Tahoma" panose="020B0604030504040204" pitchFamily="34" charset="0"/>
              <a:ea typeface="Tahoma" panose="020B0604030504040204" pitchFamily="34" charset="0"/>
              <a:cs typeface="Tahoma" panose="020B0604030504040204" pitchFamily="34" charset="0"/>
            </a:endParaRPr>
          </a:p>
          <a:p>
            <a:pPr marL="214313" indent="-214313">
              <a:buFont typeface="Arial" panose="020B0604020202020204" pitchFamily="34" charset="0"/>
              <a:buChar char="•"/>
            </a:pPr>
            <a:r>
              <a:rPr lang="nl-NL" sz="1200" dirty="0">
                <a:latin typeface="Tahoma" panose="020B0604030504040204" pitchFamily="34" charset="0"/>
                <a:ea typeface="Tahoma" panose="020B0604030504040204" pitchFamily="34" charset="0"/>
                <a:cs typeface="Tahoma" panose="020B0604030504040204" pitchFamily="34" charset="0"/>
              </a:rPr>
              <a:t>Iedereen geïsoleerde woning, aangesloten op warmtenet</a:t>
            </a:r>
          </a:p>
          <a:p>
            <a:pPr marL="214313" indent="-214313">
              <a:buFont typeface="Arial" panose="020B0604020202020204" pitchFamily="34" charset="0"/>
              <a:buChar char="•"/>
            </a:pPr>
            <a:r>
              <a:rPr lang="nl-NL" sz="1200" dirty="0">
                <a:latin typeface="Tahoma" panose="020B0604030504040204" pitchFamily="34" charset="0"/>
                <a:ea typeface="Tahoma" panose="020B0604030504040204" pitchFamily="34" charset="0"/>
                <a:cs typeface="Tahoma" panose="020B0604030504040204" pitchFamily="34" charset="0"/>
              </a:rPr>
              <a:t>Ook bedrijven/maatschappelijk vastgoed</a:t>
            </a:r>
            <a:endParaRPr lang="nl-NL" sz="1013" dirty="0">
              <a:latin typeface="Tahoma" panose="020B0604030504040204" pitchFamily="34" charset="0"/>
              <a:ea typeface="Tahoma" panose="020B0604030504040204" pitchFamily="34" charset="0"/>
              <a:cs typeface="Tahoma" panose="020B0604030504040204" pitchFamily="34" charset="0"/>
            </a:endParaRPr>
          </a:p>
          <a:p>
            <a:pPr algn="l"/>
            <a:endParaRPr lang="nl-NL" sz="1200" dirty="0"/>
          </a:p>
          <a:p>
            <a:r>
              <a:rPr lang="nl-NL" sz="1200" b="1" dirty="0"/>
              <a:t>1.  Vastgoedplanning corporaties als basis</a:t>
            </a:r>
          </a:p>
          <a:p>
            <a:pPr marL="214313" indent="-214313">
              <a:buFont typeface="Arial" panose="020B0604020202020204" pitchFamily="34" charset="0"/>
              <a:buChar char="•"/>
            </a:pPr>
            <a:endParaRPr lang="nl-NL" sz="1200" dirty="0"/>
          </a:p>
          <a:p>
            <a:r>
              <a:rPr lang="nl-NL" sz="1200" b="1" dirty="0"/>
              <a:t>2.  Overige gebouweigenaren</a:t>
            </a:r>
            <a:r>
              <a:rPr lang="nl-NL" sz="1200" dirty="0"/>
              <a:t>:</a:t>
            </a:r>
          </a:p>
          <a:p>
            <a:pPr marL="557213" lvl="1" indent="-214313">
              <a:buFont typeface="Arial" panose="020B0604020202020204" pitchFamily="34" charset="0"/>
              <a:buChar char="•"/>
            </a:pPr>
            <a:r>
              <a:rPr lang="nl-NL" sz="1200" dirty="0"/>
              <a:t>adviseren/ondersteunen om te isoleren/besparen</a:t>
            </a:r>
          </a:p>
          <a:p>
            <a:pPr marL="557213" lvl="1" indent="-214313">
              <a:buFont typeface="Arial" panose="020B0604020202020204" pitchFamily="34" charset="0"/>
              <a:buChar char="•"/>
            </a:pPr>
            <a:r>
              <a:rPr lang="nl-NL" sz="1200" dirty="0"/>
              <a:t>Iedereen aantrekkelijk aanbod om aan te sluiten op warmtenet</a:t>
            </a:r>
          </a:p>
          <a:p>
            <a:endParaRPr lang="nl-NL" sz="1200" dirty="0"/>
          </a:p>
          <a:p>
            <a:endParaRPr lang="nl-NL" sz="1200" dirty="0"/>
          </a:p>
        </p:txBody>
      </p:sp>
      <p:sp>
        <p:nvSpPr>
          <p:cNvPr id="2" name="Tekstvak 1">
            <a:extLst>
              <a:ext uri="{FF2B5EF4-FFF2-40B4-BE49-F238E27FC236}">
                <a16:creationId xmlns:a16="http://schemas.microsoft.com/office/drawing/2014/main" id="{DFDDDCBB-D7AA-0964-CC5D-148387855988}"/>
              </a:ext>
            </a:extLst>
          </p:cNvPr>
          <p:cNvSpPr txBox="1"/>
          <p:nvPr/>
        </p:nvSpPr>
        <p:spPr>
          <a:xfrm>
            <a:off x="5461435" y="4223653"/>
            <a:ext cx="3429000" cy="646331"/>
          </a:xfrm>
          <a:prstGeom prst="rect">
            <a:avLst/>
          </a:prstGeom>
          <a:noFill/>
          <a:ln>
            <a:solidFill>
              <a:srgbClr val="00B050"/>
            </a:solidFill>
          </a:ln>
        </p:spPr>
        <p:txBody>
          <a:bodyPr wrap="square">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nl-NL" sz="1200" b="1" dirty="0">
                <a:latin typeface="Tahoma" panose="020B0604030504040204" pitchFamily="34" charset="0"/>
                <a:ea typeface="Tahoma" panose="020B0604030504040204" pitchFamily="34" charset="0"/>
                <a:cs typeface="Tahoma" panose="020B0604030504040204" pitchFamily="34" charset="0"/>
              </a:rPr>
              <a:t>Warmtenet: </a:t>
            </a:r>
            <a:r>
              <a:rPr lang="nl-NL" sz="1200" dirty="0">
                <a:latin typeface="Tahoma" panose="020B0604030504040204" pitchFamily="34" charset="0"/>
                <a:ea typeface="Tahoma" panose="020B0604030504040204" pitchFamily="34" charset="0"/>
                <a:cs typeface="Tahoma" panose="020B0604030504040204" pitchFamily="34" charset="0"/>
              </a:rPr>
              <a:t>De eerste 3 flats zijn aangesloten </a:t>
            </a:r>
            <a:endParaRPr lang="nl-NL" sz="12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endParaRPr>
          </a:p>
          <a:p>
            <a:pPr marL="214313" indent="-214313">
              <a:buFont typeface="Wingdings" panose="05000000000000000000" pitchFamily="2" charset="2"/>
              <a:buChar char="à"/>
            </a:pPr>
            <a:r>
              <a:rPr lang="nl-NL" sz="12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tevreden bewoners</a:t>
            </a:r>
          </a:p>
          <a:p>
            <a:pPr marL="214313" indent="-214313">
              <a:buFont typeface="Wingdings" panose="05000000000000000000" pitchFamily="2" charset="2"/>
              <a:buChar char="à"/>
            </a:pPr>
            <a:r>
              <a:rPr lang="nl-NL" sz="12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aanleg: veel overlast</a:t>
            </a:r>
          </a:p>
        </p:txBody>
      </p:sp>
    </p:spTree>
    <p:extLst>
      <p:ext uri="{BB962C8B-B14F-4D97-AF65-F5344CB8AC3E}">
        <p14:creationId xmlns:p14="http://schemas.microsoft.com/office/powerpoint/2010/main" val="31750388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Afbeelding 40">
            <a:extLst>
              <a:ext uri="{FF2B5EF4-FFF2-40B4-BE49-F238E27FC236}">
                <a16:creationId xmlns:a16="http://schemas.microsoft.com/office/drawing/2014/main" id="{95EE50E2-D0D9-3261-70CC-3E1D38B4E913}"/>
              </a:ext>
            </a:extLst>
          </p:cNvPr>
          <p:cNvPicPr>
            <a:picLocks noChangeAspect="1"/>
          </p:cNvPicPr>
          <p:nvPr/>
        </p:nvPicPr>
        <p:blipFill rotWithShape="1">
          <a:blip r:embed="rId2"/>
          <a:srcRect l="25962" t="26257" r="43692" b="13025"/>
          <a:stretch/>
        </p:blipFill>
        <p:spPr>
          <a:xfrm>
            <a:off x="4744871" y="116659"/>
            <a:ext cx="4104930" cy="4619998"/>
          </a:xfrm>
          <a:prstGeom prst="rect">
            <a:avLst/>
          </a:prstGeom>
        </p:spPr>
      </p:pic>
      <p:sp>
        <p:nvSpPr>
          <p:cNvPr id="16" name="Tekstvak 15">
            <a:extLst>
              <a:ext uri="{FF2B5EF4-FFF2-40B4-BE49-F238E27FC236}">
                <a16:creationId xmlns:a16="http://schemas.microsoft.com/office/drawing/2014/main" id="{55EAB5D1-06AD-41DC-B221-65723270658B}"/>
              </a:ext>
            </a:extLst>
          </p:cNvPr>
          <p:cNvSpPr txBox="1"/>
          <p:nvPr/>
        </p:nvSpPr>
        <p:spPr>
          <a:xfrm>
            <a:off x="4729333" y="4524677"/>
            <a:ext cx="1254184" cy="276999"/>
          </a:xfrm>
          <a:prstGeom prst="rect">
            <a:avLst/>
          </a:prstGeom>
          <a:solidFill>
            <a:schemeClr val="bg1">
              <a:alpha val="67000"/>
            </a:schemeClr>
          </a:solidFill>
          <a:ln>
            <a:solidFill>
              <a:schemeClr val="accent1"/>
            </a:solidFill>
          </a:ln>
        </p:spPr>
        <p:txBody>
          <a:bodyPr wrap="square" lIns="0" tIns="0" rIns="0" bIns="0"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nl-NL" sz="900" b="1" dirty="0"/>
              <a:t>Travertijn</a:t>
            </a:r>
          </a:p>
          <a:p>
            <a:pPr marL="128588" indent="-128588" algn="l">
              <a:buFont typeface="Arial" panose="020B0604020202020204" pitchFamily="34" charset="0"/>
              <a:buChar char="•"/>
            </a:pPr>
            <a:r>
              <a:rPr lang="nl-NL" sz="900" dirty="0"/>
              <a:t>locatieontwikkeling </a:t>
            </a:r>
          </a:p>
        </p:txBody>
      </p:sp>
      <p:sp>
        <p:nvSpPr>
          <p:cNvPr id="17" name="Tekstvak 16">
            <a:extLst>
              <a:ext uri="{FF2B5EF4-FFF2-40B4-BE49-F238E27FC236}">
                <a16:creationId xmlns:a16="http://schemas.microsoft.com/office/drawing/2014/main" id="{BE2390C6-7508-4ADC-A23F-6BC5B48292BE}"/>
              </a:ext>
            </a:extLst>
          </p:cNvPr>
          <p:cNvSpPr txBox="1"/>
          <p:nvPr/>
        </p:nvSpPr>
        <p:spPr>
          <a:xfrm>
            <a:off x="7424068" y="4127800"/>
            <a:ext cx="1525853" cy="415499"/>
          </a:xfrm>
          <a:prstGeom prst="rect">
            <a:avLst/>
          </a:prstGeom>
          <a:solidFill>
            <a:schemeClr val="bg1">
              <a:alpha val="67000"/>
            </a:schemeClr>
          </a:solidFill>
          <a:ln>
            <a:solidFill>
              <a:schemeClr val="accent1"/>
            </a:solidFill>
          </a:ln>
        </p:spPr>
        <p:txBody>
          <a:bodyPr wrap="square" lIns="0" tIns="0" rIns="0" bIns="0"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nl-NL" sz="900" b="1" dirty="0"/>
              <a:t> Sportvelden</a:t>
            </a:r>
          </a:p>
          <a:p>
            <a:pPr marL="128588" indent="-128588" algn="l">
              <a:buFont typeface="Arial" panose="020B0604020202020204" pitchFamily="34" charset="0"/>
              <a:buChar char="•"/>
            </a:pPr>
            <a:r>
              <a:rPr lang="nl-NL" sz="900" dirty="0"/>
              <a:t>Locatieontwikkeling (woningbouw)</a:t>
            </a:r>
          </a:p>
        </p:txBody>
      </p:sp>
      <p:sp>
        <p:nvSpPr>
          <p:cNvPr id="3" name="Tekstvak 2">
            <a:extLst>
              <a:ext uri="{FF2B5EF4-FFF2-40B4-BE49-F238E27FC236}">
                <a16:creationId xmlns:a16="http://schemas.microsoft.com/office/drawing/2014/main" id="{3B59F919-664A-4BFE-B20C-90B9EE54449B}"/>
              </a:ext>
            </a:extLst>
          </p:cNvPr>
          <p:cNvSpPr txBox="1"/>
          <p:nvPr/>
        </p:nvSpPr>
        <p:spPr>
          <a:xfrm>
            <a:off x="8331201" y="4587476"/>
            <a:ext cx="618721" cy="484748"/>
          </a:xfrm>
          <a:prstGeom prst="rect">
            <a:avLst/>
          </a:prstGeom>
          <a:solidFill>
            <a:schemeClr val="bg1"/>
          </a:solidFill>
        </p:spPr>
        <p:txBody>
          <a:bodyPr wrap="square" lIns="0" tIns="0" rIns="0" bIns="0"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nl-NL" sz="1050" dirty="0"/>
              <a:t> </a:t>
            </a:r>
          </a:p>
          <a:p>
            <a:pPr algn="l"/>
            <a:endParaRPr lang="nl-NL" sz="1050" dirty="0"/>
          </a:p>
          <a:p>
            <a:pPr algn="l"/>
            <a:endParaRPr lang="nl-NL" sz="1050" dirty="0" err="1"/>
          </a:p>
        </p:txBody>
      </p:sp>
      <p:sp>
        <p:nvSpPr>
          <p:cNvPr id="11" name="Tekstvak 10">
            <a:extLst>
              <a:ext uri="{FF2B5EF4-FFF2-40B4-BE49-F238E27FC236}">
                <a16:creationId xmlns:a16="http://schemas.microsoft.com/office/drawing/2014/main" id="{CE395182-FD52-C505-531E-40A59551F3A2}"/>
              </a:ext>
            </a:extLst>
          </p:cNvPr>
          <p:cNvSpPr txBox="1"/>
          <p:nvPr/>
        </p:nvSpPr>
        <p:spPr>
          <a:xfrm>
            <a:off x="7327107" y="1422166"/>
            <a:ext cx="974078" cy="323165"/>
          </a:xfrm>
          <a:prstGeom prst="rect">
            <a:avLst/>
          </a:prstGeom>
          <a:solidFill>
            <a:schemeClr val="bg1">
              <a:lumMod val="95000"/>
              <a:alpha val="68000"/>
            </a:schemeClr>
          </a:solidFill>
          <a:ln>
            <a:solidFill>
              <a:schemeClr val="accent1"/>
            </a:solidFill>
          </a:ln>
        </p:spPr>
        <p:txBody>
          <a:bodyPr wrap="square" lIns="0" tIns="0" rIns="0" bIns="0"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nl-NL" sz="1050" b="1" dirty="0"/>
              <a:t>Vinkhuizen </a:t>
            </a:r>
            <a:r>
              <a:rPr lang="nl-NL" sz="1050" b="1" dirty="0" err="1"/>
              <a:t>NoordOost</a:t>
            </a:r>
            <a:endParaRPr lang="nl-NL" sz="1050" b="1" dirty="0"/>
          </a:p>
        </p:txBody>
      </p:sp>
      <p:sp>
        <p:nvSpPr>
          <p:cNvPr id="15" name="Tekstvak 14">
            <a:extLst>
              <a:ext uri="{FF2B5EF4-FFF2-40B4-BE49-F238E27FC236}">
                <a16:creationId xmlns:a16="http://schemas.microsoft.com/office/drawing/2014/main" id="{47A12E0E-B557-FCC2-0637-7C931FD43C0F}"/>
              </a:ext>
            </a:extLst>
          </p:cNvPr>
          <p:cNvSpPr txBox="1"/>
          <p:nvPr/>
        </p:nvSpPr>
        <p:spPr>
          <a:xfrm>
            <a:off x="7596550" y="2079009"/>
            <a:ext cx="628580" cy="323165"/>
          </a:xfrm>
          <a:prstGeom prst="rect">
            <a:avLst/>
          </a:prstGeom>
          <a:solidFill>
            <a:schemeClr val="bg1">
              <a:alpha val="68000"/>
            </a:schemeClr>
          </a:solidFill>
          <a:ln>
            <a:solidFill>
              <a:schemeClr val="accent1"/>
            </a:solidFill>
          </a:ln>
        </p:spPr>
        <p:txBody>
          <a:bodyPr wrap="square" lIns="0" tIns="0" rIns="0" bIns="0"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nl-NL" sz="1050" b="1" dirty="0"/>
              <a:t>Winkel-</a:t>
            </a:r>
          </a:p>
          <a:p>
            <a:pPr algn="l"/>
            <a:r>
              <a:rPr lang="nl-NL" sz="1050" b="1" dirty="0"/>
              <a:t>centrum</a:t>
            </a:r>
          </a:p>
        </p:txBody>
      </p:sp>
      <p:sp>
        <p:nvSpPr>
          <p:cNvPr id="21" name="Tekstvak 20">
            <a:extLst>
              <a:ext uri="{FF2B5EF4-FFF2-40B4-BE49-F238E27FC236}">
                <a16:creationId xmlns:a16="http://schemas.microsoft.com/office/drawing/2014/main" id="{32930E8E-A859-7651-915A-9A1EEA67AA38}"/>
              </a:ext>
            </a:extLst>
          </p:cNvPr>
          <p:cNvSpPr txBox="1"/>
          <p:nvPr/>
        </p:nvSpPr>
        <p:spPr>
          <a:xfrm>
            <a:off x="4729333" y="3110329"/>
            <a:ext cx="829276" cy="323165"/>
          </a:xfrm>
          <a:prstGeom prst="rect">
            <a:avLst/>
          </a:prstGeom>
          <a:solidFill>
            <a:schemeClr val="bg1">
              <a:alpha val="69000"/>
            </a:schemeClr>
          </a:solidFill>
          <a:ln>
            <a:solidFill>
              <a:schemeClr val="accent1"/>
            </a:solidFill>
          </a:ln>
        </p:spPr>
        <p:txBody>
          <a:bodyPr wrap="square" lIns="0" tIns="0" rIns="0" bIns="0"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nl-NL" sz="1050" b="1" dirty="0"/>
              <a:t>Vinkhuizen </a:t>
            </a:r>
            <a:r>
              <a:rPr lang="nl-NL" sz="1050" b="1" dirty="0" err="1"/>
              <a:t>ZuidWest</a:t>
            </a:r>
            <a:endParaRPr lang="nl-NL" sz="1050" b="1" dirty="0"/>
          </a:p>
        </p:txBody>
      </p:sp>
      <p:sp>
        <p:nvSpPr>
          <p:cNvPr id="26" name="Tekstvak 25">
            <a:extLst>
              <a:ext uri="{FF2B5EF4-FFF2-40B4-BE49-F238E27FC236}">
                <a16:creationId xmlns:a16="http://schemas.microsoft.com/office/drawing/2014/main" id="{3D0F29F6-BDBE-94D0-5961-BAE280CA0B64}"/>
              </a:ext>
            </a:extLst>
          </p:cNvPr>
          <p:cNvSpPr txBox="1"/>
          <p:nvPr/>
        </p:nvSpPr>
        <p:spPr>
          <a:xfrm>
            <a:off x="7805957" y="2727672"/>
            <a:ext cx="948591" cy="323165"/>
          </a:xfrm>
          <a:prstGeom prst="rect">
            <a:avLst/>
          </a:prstGeom>
          <a:solidFill>
            <a:schemeClr val="bg1">
              <a:alpha val="67000"/>
            </a:schemeClr>
          </a:solidFill>
          <a:ln>
            <a:solidFill>
              <a:schemeClr val="accent1"/>
            </a:solidFill>
          </a:ln>
        </p:spPr>
        <p:txBody>
          <a:bodyPr wrap="square" lIns="0" tIns="0" rIns="0" bIns="0"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nl-NL" sz="1050" b="1" dirty="0"/>
              <a:t>Vinkhuizen </a:t>
            </a:r>
            <a:r>
              <a:rPr lang="nl-NL" sz="1050" b="1" dirty="0" err="1"/>
              <a:t>ZuidOost</a:t>
            </a:r>
            <a:endParaRPr lang="nl-NL" sz="1050" b="1" dirty="0"/>
          </a:p>
        </p:txBody>
      </p:sp>
      <p:sp>
        <p:nvSpPr>
          <p:cNvPr id="2" name="Tekstvak 1">
            <a:extLst>
              <a:ext uri="{FF2B5EF4-FFF2-40B4-BE49-F238E27FC236}">
                <a16:creationId xmlns:a16="http://schemas.microsoft.com/office/drawing/2014/main" id="{DBA1A6DD-8F78-4CFD-BF05-C7EC9B6BD9E1}"/>
              </a:ext>
            </a:extLst>
          </p:cNvPr>
          <p:cNvSpPr txBox="1"/>
          <p:nvPr/>
        </p:nvSpPr>
        <p:spPr>
          <a:xfrm>
            <a:off x="159508" y="107205"/>
            <a:ext cx="4641218" cy="276999"/>
          </a:xfrm>
          <a:prstGeom prst="rect">
            <a:avLst/>
          </a:prstGeom>
          <a:solidFill>
            <a:schemeClr val="bg1"/>
          </a:solidFill>
          <a:ln>
            <a:noFill/>
          </a:ln>
        </p:spPr>
        <p:txBody>
          <a:bodyPr wrap="square" lIns="0" tIns="0" rIns="0" bIns="0"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nl-NL" sz="1800" b="1" dirty="0"/>
              <a:t>Buurtgerichte aanpak:  </a:t>
            </a:r>
          </a:p>
        </p:txBody>
      </p:sp>
      <p:grpSp>
        <p:nvGrpSpPr>
          <p:cNvPr id="53" name="Groep 52">
            <a:extLst>
              <a:ext uri="{FF2B5EF4-FFF2-40B4-BE49-F238E27FC236}">
                <a16:creationId xmlns:a16="http://schemas.microsoft.com/office/drawing/2014/main" id="{A7AAE328-E207-C5E2-3877-E12A35296B88}"/>
              </a:ext>
            </a:extLst>
          </p:cNvPr>
          <p:cNvGrpSpPr/>
          <p:nvPr/>
        </p:nvGrpSpPr>
        <p:grpSpPr>
          <a:xfrm>
            <a:off x="220865" y="4144340"/>
            <a:ext cx="1089786" cy="289478"/>
            <a:chOff x="413979" y="6439280"/>
            <a:chExt cx="1453048" cy="385970"/>
          </a:xfrm>
        </p:grpSpPr>
        <p:sp>
          <p:nvSpPr>
            <p:cNvPr id="54" name="Tekstvak 53">
              <a:extLst>
                <a:ext uri="{FF2B5EF4-FFF2-40B4-BE49-F238E27FC236}">
                  <a16:creationId xmlns:a16="http://schemas.microsoft.com/office/drawing/2014/main" id="{DB87BC11-CB50-DCB0-BB01-8FFBB33D7EBE}"/>
                </a:ext>
              </a:extLst>
            </p:cNvPr>
            <p:cNvSpPr txBox="1"/>
            <p:nvPr/>
          </p:nvSpPr>
          <p:spPr>
            <a:xfrm>
              <a:off x="792186" y="6439280"/>
              <a:ext cx="1065590" cy="184666"/>
            </a:xfrm>
            <a:prstGeom prst="rect">
              <a:avLst/>
            </a:prstGeom>
            <a:solidFill>
              <a:schemeClr val="bg1"/>
            </a:solidFill>
          </p:spPr>
          <p:txBody>
            <a:bodyPr wrap="square" lIns="0" tIns="0" rIns="0" bIns="0"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nl-NL" sz="900" dirty="0" err="1"/>
                <a:t>Nijestee</a:t>
              </a:r>
              <a:endParaRPr lang="nl-NL" sz="900" dirty="0"/>
            </a:p>
          </p:txBody>
        </p:sp>
        <p:sp>
          <p:nvSpPr>
            <p:cNvPr id="55" name="Tekstvak 54">
              <a:extLst>
                <a:ext uri="{FF2B5EF4-FFF2-40B4-BE49-F238E27FC236}">
                  <a16:creationId xmlns:a16="http://schemas.microsoft.com/office/drawing/2014/main" id="{11C89BF4-28E4-98AD-5825-302CDCB5DB1F}"/>
                </a:ext>
              </a:extLst>
            </p:cNvPr>
            <p:cNvSpPr txBox="1"/>
            <p:nvPr/>
          </p:nvSpPr>
          <p:spPr>
            <a:xfrm>
              <a:off x="801437" y="6634530"/>
              <a:ext cx="1065590" cy="184666"/>
            </a:xfrm>
            <a:prstGeom prst="rect">
              <a:avLst/>
            </a:prstGeom>
            <a:solidFill>
              <a:schemeClr val="bg1"/>
            </a:solidFill>
          </p:spPr>
          <p:txBody>
            <a:bodyPr wrap="square" lIns="0" tIns="0" rIns="0" bIns="0"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nl-NL" sz="900" dirty="0"/>
                <a:t>Patrimonium</a:t>
              </a:r>
            </a:p>
          </p:txBody>
        </p:sp>
        <p:sp>
          <p:nvSpPr>
            <p:cNvPr id="56" name="Rechthoek 55">
              <a:extLst>
                <a:ext uri="{FF2B5EF4-FFF2-40B4-BE49-F238E27FC236}">
                  <a16:creationId xmlns:a16="http://schemas.microsoft.com/office/drawing/2014/main" id="{B7D5B36E-03B1-F746-70C5-93CE64E5D3CA}"/>
                </a:ext>
              </a:extLst>
            </p:cNvPr>
            <p:cNvSpPr/>
            <p:nvPr/>
          </p:nvSpPr>
          <p:spPr>
            <a:xfrm>
              <a:off x="413979" y="6476193"/>
              <a:ext cx="256400" cy="14775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nl-NL" sz="1050" dirty="0" err="1"/>
            </a:p>
          </p:txBody>
        </p:sp>
        <p:sp>
          <p:nvSpPr>
            <p:cNvPr id="57" name="Rechthoek 56">
              <a:extLst>
                <a:ext uri="{FF2B5EF4-FFF2-40B4-BE49-F238E27FC236}">
                  <a16:creationId xmlns:a16="http://schemas.microsoft.com/office/drawing/2014/main" id="{41BFBA79-ED8A-3525-FCBC-8D409E3E1B3F}"/>
                </a:ext>
              </a:extLst>
            </p:cNvPr>
            <p:cNvSpPr/>
            <p:nvPr/>
          </p:nvSpPr>
          <p:spPr>
            <a:xfrm>
              <a:off x="423693" y="6677497"/>
              <a:ext cx="256400" cy="1477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nl-NL" sz="1050" dirty="0" err="1"/>
            </a:p>
          </p:txBody>
        </p:sp>
      </p:grpSp>
      <p:grpSp>
        <p:nvGrpSpPr>
          <p:cNvPr id="58" name="Groep 57">
            <a:extLst>
              <a:ext uri="{FF2B5EF4-FFF2-40B4-BE49-F238E27FC236}">
                <a16:creationId xmlns:a16="http://schemas.microsoft.com/office/drawing/2014/main" id="{2420384C-003B-F9C5-5D05-F0054E54D06E}"/>
              </a:ext>
            </a:extLst>
          </p:cNvPr>
          <p:cNvGrpSpPr/>
          <p:nvPr/>
        </p:nvGrpSpPr>
        <p:grpSpPr>
          <a:xfrm>
            <a:off x="218948" y="4529076"/>
            <a:ext cx="1047315" cy="288886"/>
            <a:chOff x="1927930" y="6426341"/>
            <a:chExt cx="1396420" cy="385181"/>
          </a:xfrm>
        </p:grpSpPr>
        <p:sp>
          <p:nvSpPr>
            <p:cNvPr id="59" name="Rechthoek 58">
              <a:extLst>
                <a:ext uri="{FF2B5EF4-FFF2-40B4-BE49-F238E27FC236}">
                  <a16:creationId xmlns:a16="http://schemas.microsoft.com/office/drawing/2014/main" id="{1F4F1A58-0D05-9E5C-EA7D-72F9357D7C30}"/>
                </a:ext>
              </a:extLst>
            </p:cNvPr>
            <p:cNvSpPr/>
            <p:nvPr/>
          </p:nvSpPr>
          <p:spPr>
            <a:xfrm>
              <a:off x="1927930" y="6666572"/>
              <a:ext cx="256400" cy="134168"/>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nl-NL" sz="1050" dirty="0" err="1"/>
            </a:p>
          </p:txBody>
        </p:sp>
        <p:sp>
          <p:nvSpPr>
            <p:cNvPr id="60" name="Tekstvak 59">
              <a:extLst>
                <a:ext uri="{FF2B5EF4-FFF2-40B4-BE49-F238E27FC236}">
                  <a16:creationId xmlns:a16="http://schemas.microsoft.com/office/drawing/2014/main" id="{CCA66501-96AC-3D23-7D95-D8BC2C4C54B1}"/>
                </a:ext>
              </a:extLst>
            </p:cNvPr>
            <p:cNvSpPr txBox="1"/>
            <p:nvPr/>
          </p:nvSpPr>
          <p:spPr>
            <a:xfrm>
              <a:off x="2258760" y="6426341"/>
              <a:ext cx="1065590" cy="184666"/>
            </a:xfrm>
            <a:prstGeom prst="rect">
              <a:avLst/>
            </a:prstGeom>
            <a:solidFill>
              <a:schemeClr val="bg1"/>
            </a:solidFill>
          </p:spPr>
          <p:txBody>
            <a:bodyPr wrap="square" lIns="0" tIns="0" rIns="0" bIns="0"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nl-NL" sz="900" dirty="0"/>
                <a:t>Huismeesters</a:t>
              </a:r>
            </a:p>
          </p:txBody>
        </p:sp>
        <p:sp>
          <p:nvSpPr>
            <p:cNvPr id="61" name="Rechthoek 60">
              <a:extLst>
                <a:ext uri="{FF2B5EF4-FFF2-40B4-BE49-F238E27FC236}">
                  <a16:creationId xmlns:a16="http://schemas.microsoft.com/office/drawing/2014/main" id="{2A2AD090-B6A9-A400-F34A-44AE82CC2D80}"/>
                </a:ext>
              </a:extLst>
            </p:cNvPr>
            <p:cNvSpPr/>
            <p:nvPr/>
          </p:nvSpPr>
          <p:spPr>
            <a:xfrm>
              <a:off x="1930068" y="6440196"/>
              <a:ext cx="256400" cy="14775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nl-NL" sz="1050" dirty="0" err="1"/>
            </a:p>
          </p:txBody>
        </p:sp>
        <p:sp>
          <p:nvSpPr>
            <p:cNvPr id="62" name="Tekstvak 61">
              <a:extLst>
                <a:ext uri="{FF2B5EF4-FFF2-40B4-BE49-F238E27FC236}">
                  <a16:creationId xmlns:a16="http://schemas.microsoft.com/office/drawing/2014/main" id="{3984D85C-CBD8-3504-A927-0A3B08C6F9EF}"/>
                </a:ext>
              </a:extLst>
            </p:cNvPr>
            <p:cNvSpPr txBox="1"/>
            <p:nvPr/>
          </p:nvSpPr>
          <p:spPr>
            <a:xfrm>
              <a:off x="2258760" y="6626856"/>
              <a:ext cx="1065590" cy="184666"/>
            </a:xfrm>
            <a:prstGeom prst="rect">
              <a:avLst/>
            </a:prstGeom>
            <a:solidFill>
              <a:schemeClr val="bg1"/>
            </a:solidFill>
          </p:spPr>
          <p:txBody>
            <a:bodyPr wrap="square" lIns="0" tIns="0" rIns="0" bIns="0"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nl-NL" sz="900" dirty="0"/>
                <a:t>Woonzorg</a:t>
              </a:r>
            </a:p>
          </p:txBody>
        </p:sp>
      </p:grpSp>
      <p:grpSp>
        <p:nvGrpSpPr>
          <p:cNvPr id="63" name="Groep 62">
            <a:extLst>
              <a:ext uri="{FF2B5EF4-FFF2-40B4-BE49-F238E27FC236}">
                <a16:creationId xmlns:a16="http://schemas.microsoft.com/office/drawing/2014/main" id="{664B4540-9D9C-EC73-33EE-A4BD0AFEBB23}"/>
              </a:ext>
            </a:extLst>
          </p:cNvPr>
          <p:cNvGrpSpPr/>
          <p:nvPr/>
        </p:nvGrpSpPr>
        <p:grpSpPr>
          <a:xfrm>
            <a:off x="228496" y="4902795"/>
            <a:ext cx="742463" cy="161583"/>
            <a:chOff x="3446157" y="6615941"/>
            <a:chExt cx="989951" cy="215444"/>
          </a:xfrm>
        </p:grpSpPr>
        <p:sp>
          <p:nvSpPr>
            <p:cNvPr id="64" name="Tekstvak 63">
              <a:extLst>
                <a:ext uri="{FF2B5EF4-FFF2-40B4-BE49-F238E27FC236}">
                  <a16:creationId xmlns:a16="http://schemas.microsoft.com/office/drawing/2014/main" id="{189625A8-B521-C915-A58E-377B17306FF2}"/>
                </a:ext>
              </a:extLst>
            </p:cNvPr>
            <p:cNvSpPr txBox="1"/>
            <p:nvPr/>
          </p:nvSpPr>
          <p:spPr>
            <a:xfrm>
              <a:off x="3766043" y="6615941"/>
              <a:ext cx="670065" cy="215444"/>
            </a:xfrm>
            <a:prstGeom prst="rect">
              <a:avLst/>
            </a:prstGeom>
            <a:solidFill>
              <a:schemeClr val="bg1"/>
            </a:solidFill>
            <a:ln>
              <a:noFill/>
            </a:ln>
          </p:spPr>
          <p:txBody>
            <a:bodyPr wrap="square" lIns="0" tIns="0" rIns="0" bIns="0"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nl-NL" sz="1050" dirty="0"/>
                <a:t> </a:t>
              </a:r>
              <a:r>
                <a:rPr lang="nl-NL" sz="825" dirty="0"/>
                <a:t>VvE</a:t>
              </a:r>
            </a:p>
          </p:txBody>
        </p:sp>
        <p:sp>
          <p:nvSpPr>
            <p:cNvPr id="65" name="Rechthoek 64">
              <a:extLst>
                <a:ext uri="{FF2B5EF4-FFF2-40B4-BE49-F238E27FC236}">
                  <a16:creationId xmlns:a16="http://schemas.microsoft.com/office/drawing/2014/main" id="{35417086-CAA2-E023-B386-D42029B0CA98}"/>
                </a:ext>
              </a:extLst>
            </p:cNvPr>
            <p:cNvSpPr/>
            <p:nvPr/>
          </p:nvSpPr>
          <p:spPr>
            <a:xfrm>
              <a:off x="3446157" y="6652987"/>
              <a:ext cx="256400" cy="147753"/>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nl-NL" sz="1050" dirty="0" err="1"/>
            </a:p>
          </p:txBody>
        </p:sp>
      </p:grpSp>
      <p:grpSp>
        <p:nvGrpSpPr>
          <p:cNvPr id="66" name="Groep 65">
            <a:extLst>
              <a:ext uri="{FF2B5EF4-FFF2-40B4-BE49-F238E27FC236}">
                <a16:creationId xmlns:a16="http://schemas.microsoft.com/office/drawing/2014/main" id="{8364583C-01D6-FFE1-BFD4-9308AB2E0AA0}"/>
              </a:ext>
            </a:extLst>
          </p:cNvPr>
          <p:cNvGrpSpPr/>
          <p:nvPr/>
        </p:nvGrpSpPr>
        <p:grpSpPr>
          <a:xfrm>
            <a:off x="6482377" y="4852070"/>
            <a:ext cx="2006711" cy="250505"/>
            <a:chOff x="5557418" y="6513387"/>
            <a:chExt cx="2675614" cy="334006"/>
          </a:xfrm>
        </p:grpSpPr>
        <p:cxnSp>
          <p:nvCxnSpPr>
            <p:cNvPr id="67" name="Rechte verbindingslijn 66">
              <a:extLst>
                <a:ext uri="{FF2B5EF4-FFF2-40B4-BE49-F238E27FC236}">
                  <a16:creationId xmlns:a16="http://schemas.microsoft.com/office/drawing/2014/main" id="{8A6A9903-43E4-4668-27F3-196CD3DDDC8C}"/>
                </a:ext>
              </a:extLst>
            </p:cNvPr>
            <p:cNvCxnSpPr>
              <a:cxnSpLocks/>
            </p:cNvCxnSpPr>
            <p:nvPr/>
          </p:nvCxnSpPr>
          <p:spPr>
            <a:xfrm>
              <a:off x="5557418" y="6587949"/>
              <a:ext cx="442546" cy="0"/>
            </a:xfrm>
            <a:prstGeom prst="line">
              <a:avLst/>
            </a:prstGeom>
            <a:ln w="412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8" name="Rechte verbindingslijn 67">
              <a:extLst>
                <a:ext uri="{FF2B5EF4-FFF2-40B4-BE49-F238E27FC236}">
                  <a16:creationId xmlns:a16="http://schemas.microsoft.com/office/drawing/2014/main" id="{399979F7-C3FB-6E66-D6C1-E1FB330DACD4}"/>
                </a:ext>
              </a:extLst>
            </p:cNvPr>
            <p:cNvCxnSpPr>
              <a:cxnSpLocks/>
            </p:cNvCxnSpPr>
            <p:nvPr/>
          </p:nvCxnSpPr>
          <p:spPr>
            <a:xfrm flipV="1">
              <a:off x="5569016" y="6774024"/>
              <a:ext cx="439898" cy="5581"/>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69" name="Tekstvak 68">
              <a:extLst>
                <a:ext uri="{FF2B5EF4-FFF2-40B4-BE49-F238E27FC236}">
                  <a16:creationId xmlns:a16="http://schemas.microsoft.com/office/drawing/2014/main" id="{150D5B43-94D0-E602-04DC-5726425F5872}"/>
                </a:ext>
              </a:extLst>
            </p:cNvPr>
            <p:cNvSpPr txBox="1"/>
            <p:nvPr/>
          </p:nvSpPr>
          <p:spPr>
            <a:xfrm>
              <a:off x="6142975" y="6513387"/>
              <a:ext cx="2090057" cy="153888"/>
            </a:xfrm>
            <a:prstGeom prst="rect">
              <a:avLst/>
            </a:prstGeom>
            <a:noFill/>
          </p:spPr>
          <p:txBody>
            <a:bodyPr wrap="square" lIns="0" tIns="0" rIns="0" bIns="0"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nl-NL" sz="750" dirty="0"/>
                <a:t>Warmtenet gerealiseerd</a:t>
              </a:r>
            </a:p>
          </p:txBody>
        </p:sp>
        <p:sp>
          <p:nvSpPr>
            <p:cNvPr id="70" name="Tekstvak 69">
              <a:extLst>
                <a:ext uri="{FF2B5EF4-FFF2-40B4-BE49-F238E27FC236}">
                  <a16:creationId xmlns:a16="http://schemas.microsoft.com/office/drawing/2014/main" id="{773C2047-451D-DFAB-2B61-5ED7D06CDAD5}"/>
                </a:ext>
              </a:extLst>
            </p:cNvPr>
            <p:cNvSpPr txBox="1"/>
            <p:nvPr/>
          </p:nvSpPr>
          <p:spPr>
            <a:xfrm>
              <a:off x="6142974" y="6693505"/>
              <a:ext cx="2090057" cy="153888"/>
            </a:xfrm>
            <a:prstGeom prst="rect">
              <a:avLst/>
            </a:prstGeom>
            <a:noFill/>
          </p:spPr>
          <p:txBody>
            <a:bodyPr wrap="square" lIns="0" tIns="0" rIns="0" bIns="0"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nl-NL" sz="750" dirty="0"/>
                <a:t>Warmtenet gepland</a:t>
              </a:r>
            </a:p>
          </p:txBody>
        </p:sp>
      </p:grpSp>
      <p:sp>
        <p:nvSpPr>
          <p:cNvPr id="4" name="Tekstvak 3">
            <a:extLst>
              <a:ext uri="{FF2B5EF4-FFF2-40B4-BE49-F238E27FC236}">
                <a16:creationId xmlns:a16="http://schemas.microsoft.com/office/drawing/2014/main" id="{D778A28A-94AC-2B1F-8BCC-A27AA8C0753D}"/>
              </a:ext>
            </a:extLst>
          </p:cNvPr>
          <p:cNvSpPr txBox="1"/>
          <p:nvPr/>
        </p:nvSpPr>
        <p:spPr>
          <a:xfrm>
            <a:off x="6934231" y="596023"/>
            <a:ext cx="923201" cy="323165"/>
          </a:xfrm>
          <a:prstGeom prst="rect">
            <a:avLst/>
          </a:prstGeom>
          <a:solidFill>
            <a:schemeClr val="bg1">
              <a:alpha val="85000"/>
            </a:schemeClr>
          </a:solidFill>
          <a:ln>
            <a:solidFill>
              <a:schemeClr val="accent1"/>
            </a:solidFill>
          </a:ln>
        </p:spPr>
        <p:txBody>
          <a:bodyPr wrap="square" lIns="0" tIns="0" rIns="0" bIns="0"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nl-NL" sz="1050" b="1" dirty="0"/>
              <a:t>Vinkhuizen Noord</a:t>
            </a:r>
          </a:p>
        </p:txBody>
      </p:sp>
      <p:sp>
        <p:nvSpPr>
          <p:cNvPr id="7" name="Tekstvak 6">
            <a:extLst>
              <a:ext uri="{FF2B5EF4-FFF2-40B4-BE49-F238E27FC236}">
                <a16:creationId xmlns:a16="http://schemas.microsoft.com/office/drawing/2014/main" id="{FF10937A-0EEE-6E51-607C-43B0D9AEAEA7}"/>
              </a:ext>
            </a:extLst>
          </p:cNvPr>
          <p:cNvSpPr txBox="1"/>
          <p:nvPr/>
        </p:nvSpPr>
        <p:spPr>
          <a:xfrm>
            <a:off x="103653" y="510074"/>
            <a:ext cx="4641218" cy="2377574"/>
          </a:xfrm>
          <a:prstGeom prst="rect">
            <a:avLst/>
          </a:prstGeom>
          <a:solidFill>
            <a:schemeClr val="bg1">
              <a:alpha val="66000"/>
            </a:schemeClr>
          </a:solidFill>
        </p:spPr>
        <p:txBody>
          <a:bodyPr wrap="square">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nl-NL" sz="1200" b="1" dirty="0"/>
              <a:t>Elke buurt is anders</a:t>
            </a:r>
            <a:r>
              <a:rPr lang="nl-NL" sz="1050" dirty="0"/>
              <a:t>: </a:t>
            </a:r>
          </a:p>
          <a:p>
            <a:pPr marL="214313" indent="-214313" algn="l">
              <a:buFont typeface="Arial" panose="020B0604020202020204" pitchFamily="34" charset="0"/>
              <a:buChar char="•"/>
            </a:pPr>
            <a:r>
              <a:rPr lang="nl-NL" sz="1050" dirty="0"/>
              <a:t>eigendom, karakteristiek en samenhang met andere opgaves/projecten</a:t>
            </a:r>
          </a:p>
          <a:p>
            <a:endParaRPr lang="nl-NL" sz="1200" b="1" dirty="0"/>
          </a:p>
          <a:p>
            <a:r>
              <a:rPr lang="nl-NL" sz="1200" b="1" dirty="0"/>
              <a:t>Langjarig plannen per buurt: </a:t>
            </a:r>
          </a:p>
          <a:p>
            <a:pPr marL="214313" indent="-214313">
              <a:buFont typeface="Arial" panose="020B0604020202020204" pitchFamily="34" charset="0"/>
              <a:buChar char="•"/>
            </a:pPr>
            <a:r>
              <a:rPr lang="nl-NL" sz="1050" dirty="0"/>
              <a:t>Vastgoedplanning corporaties als basis </a:t>
            </a:r>
          </a:p>
          <a:p>
            <a:pPr marL="214313" indent="-214313">
              <a:buFont typeface="Arial" panose="020B0604020202020204" pitchFamily="34" charset="0"/>
              <a:buChar char="•"/>
            </a:pPr>
            <a:r>
              <a:rPr lang="nl-NL" sz="1050" dirty="0"/>
              <a:t>voorspelbaar zijn voor onszelf, andere partijen en bewoners</a:t>
            </a:r>
          </a:p>
          <a:p>
            <a:pPr algn="l"/>
            <a:endParaRPr lang="nl-NL" sz="1050" dirty="0"/>
          </a:p>
          <a:p>
            <a:pPr algn="l"/>
            <a:endParaRPr lang="nl-NL" sz="1050" dirty="0"/>
          </a:p>
          <a:p>
            <a:pPr algn="l"/>
            <a:r>
              <a:rPr lang="nl-NL" sz="1200" b="1" dirty="0"/>
              <a:t>Buurt = beste schaal om met bewoners in gesprek te gaan</a:t>
            </a:r>
          </a:p>
          <a:p>
            <a:pPr algn="l"/>
            <a:endParaRPr lang="nl-NL" sz="1200" b="1" dirty="0"/>
          </a:p>
          <a:p>
            <a:pPr algn="l"/>
            <a:r>
              <a:rPr lang="nl-NL" sz="1200" b="1" dirty="0"/>
              <a:t>Per buurt uitwerken aanpak</a:t>
            </a:r>
          </a:p>
          <a:p>
            <a:pPr marL="214313" indent="-214313" algn="l">
              <a:buFont typeface="Arial" panose="020B0604020202020204" pitchFamily="34" charset="0"/>
              <a:buChar char="•"/>
            </a:pPr>
            <a:r>
              <a:rPr lang="nl-NL" sz="1200" dirty="0"/>
              <a:t>Afhankelijk van doelgroepen en opgaves</a:t>
            </a:r>
          </a:p>
        </p:txBody>
      </p:sp>
      <p:sp>
        <p:nvSpPr>
          <p:cNvPr id="10" name="Tekstvak 9">
            <a:extLst>
              <a:ext uri="{FF2B5EF4-FFF2-40B4-BE49-F238E27FC236}">
                <a16:creationId xmlns:a16="http://schemas.microsoft.com/office/drawing/2014/main" id="{1B8935B1-202D-84B6-E0A5-C2800E1EAB6F}"/>
              </a:ext>
            </a:extLst>
          </p:cNvPr>
          <p:cNvSpPr txBox="1"/>
          <p:nvPr/>
        </p:nvSpPr>
        <p:spPr>
          <a:xfrm>
            <a:off x="103653" y="1641192"/>
            <a:ext cx="3908447" cy="230833"/>
          </a:xfrm>
          <a:prstGeom prst="rect">
            <a:avLst/>
          </a:prstGeom>
          <a:solidFill>
            <a:schemeClr val="bg1">
              <a:alpha val="65000"/>
            </a:schemeClr>
          </a:solidFill>
        </p:spPr>
        <p:txBody>
          <a:bodyPr wrap="square">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nl-NL" sz="1050" dirty="0"/>
          </a:p>
        </p:txBody>
      </p:sp>
      <p:sp>
        <p:nvSpPr>
          <p:cNvPr id="18" name="Tekstvak 17">
            <a:extLst>
              <a:ext uri="{FF2B5EF4-FFF2-40B4-BE49-F238E27FC236}">
                <a16:creationId xmlns:a16="http://schemas.microsoft.com/office/drawing/2014/main" id="{6212452B-4981-5EDB-42F3-5AA30C5B4AE8}"/>
              </a:ext>
            </a:extLst>
          </p:cNvPr>
          <p:cNvSpPr txBox="1"/>
          <p:nvPr/>
        </p:nvSpPr>
        <p:spPr>
          <a:xfrm>
            <a:off x="4433224" y="2220672"/>
            <a:ext cx="923201" cy="323165"/>
          </a:xfrm>
          <a:prstGeom prst="rect">
            <a:avLst/>
          </a:prstGeom>
          <a:solidFill>
            <a:schemeClr val="bg1">
              <a:alpha val="67000"/>
            </a:schemeClr>
          </a:solidFill>
          <a:ln>
            <a:solidFill>
              <a:schemeClr val="accent1"/>
            </a:solidFill>
          </a:ln>
        </p:spPr>
        <p:txBody>
          <a:bodyPr wrap="square" lIns="0" tIns="0" rIns="0" bIns="0"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nl-NL" sz="1050" b="1" dirty="0"/>
              <a:t>Vinkhuizen </a:t>
            </a:r>
            <a:r>
              <a:rPr lang="nl-NL" sz="1050" b="1" dirty="0" err="1"/>
              <a:t>NoordWest</a:t>
            </a:r>
            <a:endParaRPr lang="nl-NL" sz="1050" b="1" dirty="0"/>
          </a:p>
        </p:txBody>
      </p:sp>
    </p:spTree>
    <p:extLst>
      <p:ext uri="{BB962C8B-B14F-4D97-AF65-F5344CB8AC3E}">
        <p14:creationId xmlns:p14="http://schemas.microsoft.com/office/powerpoint/2010/main" val="34339620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BAC35DEA-66B2-4063-B30F-E3C696020612}"/>
              </a:ext>
            </a:extLst>
          </p:cNvPr>
          <p:cNvSpPr txBox="1"/>
          <p:nvPr/>
        </p:nvSpPr>
        <p:spPr>
          <a:xfrm>
            <a:off x="395653" y="3567479"/>
            <a:ext cx="8354891" cy="697835"/>
          </a:xfrm>
          <a:prstGeom prst="rect">
            <a:avLst/>
          </a:prstGeom>
        </p:spPr>
        <p:txBody>
          <a:bodyPr vert="horz" lIns="68580" tIns="34290" rIns="68580" bIns="34290" rtlCol="0" anchor="b">
            <a:normAutofit/>
          </a:bodyPr>
          <a:lstStyle/>
          <a:p>
            <a:pPr algn="ctr">
              <a:lnSpc>
                <a:spcPct val="90000"/>
              </a:lnSpc>
              <a:spcBef>
                <a:spcPct val="0"/>
              </a:spcBef>
              <a:spcAft>
                <a:spcPts val="450"/>
              </a:spcAft>
            </a:pPr>
            <a:r>
              <a:rPr lang="en-US" sz="4050">
                <a:solidFill>
                  <a:srgbClr val="FFFFFF"/>
                </a:solidFill>
                <a:latin typeface="+mj-lt"/>
                <a:ea typeface="+mj-ea"/>
                <a:cs typeface="+mj-cs"/>
              </a:rPr>
              <a:t>Wat </a:t>
            </a:r>
            <a:r>
              <a:rPr lang="en-US" sz="4050" err="1">
                <a:solidFill>
                  <a:srgbClr val="FFFFFF"/>
                </a:solidFill>
                <a:latin typeface="+mj-lt"/>
                <a:ea typeface="+mj-ea"/>
                <a:cs typeface="+mj-cs"/>
              </a:rPr>
              <a:t>doen</a:t>
            </a:r>
            <a:r>
              <a:rPr lang="en-US" sz="4050">
                <a:solidFill>
                  <a:srgbClr val="FFFFFF"/>
                </a:solidFill>
                <a:latin typeface="+mj-lt"/>
                <a:ea typeface="+mj-ea"/>
                <a:cs typeface="+mj-cs"/>
              </a:rPr>
              <a:t> we met de </a:t>
            </a:r>
            <a:r>
              <a:rPr lang="en-US" sz="4050" err="1">
                <a:solidFill>
                  <a:srgbClr val="FFFFFF"/>
                </a:solidFill>
                <a:latin typeface="+mj-lt"/>
                <a:ea typeface="+mj-ea"/>
                <a:cs typeface="+mj-cs"/>
              </a:rPr>
              <a:t>winst</a:t>
            </a:r>
            <a:r>
              <a:rPr lang="en-US" sz="4050">
                <a:solidFill>
                  <a:srgbClr val="FFFFFF"/>
                </a:solidFill>
                <a:latin typeface="+mj-lt"/>
                <a:ea typeface="+mj-ea"/>
                <a:cs typeface="+mj-cs"/>
              </a:rPr>
              <a:t>?</a:t>
            </a:r>
          </a:p>
        </p:txBody>
      </p:sp>
      <p:pic>
        <p:nvPicPr>
          <p:cNvPr id="3" name="Afbeelding 7">
            <a:extLst>
              <a:ext uri="{FF2B5EF4-FFF2-40B4-BE49-F238E27FC236}">
                <a16:creationId xmlns:a16="http://schemas.microsoft.com/office/drawing/2014/main" id="{40D4CCB3-976D-4692-93FA-C0B4F4F60372}"/>
              </a:ext>
            </a:extLst>
          </p:cNvPr>
          <p:cNvPicPr/>
          <p:nvPr/>
        </p:nvPicPr>
        <p:blipFill>
          <a:blip r:embed="rId3"/>
          <a:stretch/>
        </p:blipFill>
        <p:spPr>
          <a:xfrm>
            <a:off x="0" y="0"/>
            <a:ext cx="9635778" cy="5202091"/>
          </a:xfrm>
          <a:prstGeom prst="rect">
            <a:avLst/>
          </a:prstGeom>
        </p:spPr>
      </p:pic>
      <p:sp>
        <p:nvSpPr>
          <p:cNvPr id="7" name="Tekstballon: rechthoek 6">
            <a:extLst>
              <a:ext uri="{FF2B5EF4-FFF2-40B4-BE49-F238E27FC236}">
                <a16:creationId xmlns:a16="http://schemas.microsoft.com/office/drawing/2014/main" id="{14F9BA10-DB0F-41F7-8BAE-8BC1EFE3E19B}"/>
              </a:ext>
            </a:extLst>
          </p:cNvPr>
          <p:cNvSpPr/>
          <p:nvPr/>
        </p:nvSpPr>
        <p:spPr>
          <a:xfrm>
            <a:off x="5829300" y="1109974"/>
            <a:ext cx="3445557" cy="2204726"/>
          </a:xfrm>
          <a:prstGeom prst="wedgeRect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l"/>
            <a:r>
              <a:rPr lang="nl-NL" sz="1400" b="1"/>
              <a:t>Ruimtelijk</a:t>
            </a:r>
          </a:p>
          <a:p>
            <a:pPr marL="285750" indent="-285750" algn="l">
              <a:buFont typeface="Arial" panose="020B0604020202020204" pitchFamily="34" charset="0"/>
              <a:buChar char="•"/>
            </a:pPr>
            <a:r>
              <a:rPr lang="nl-NL" sz="1400"/>
              <a:t>Typische jaren ’60 stempelwijk</a:t>
            </a:r>
          </a:p>
          <a:p>
            <a:pPr marL="285750" indent="-285750" algn="l">
              <a:buFont typeface="Arial" panose="020B0604020202020204" pitchFamily="34" charset="0"/>
              <a:buChar char="•"/>
            </a:pPr>
            <a:r>
              <a:rPr lang="nl-NL" sz="1400"/>
              <a:t>Straatbeeld ingericht op auto’s</a:t>
            </a:r>
          </a:p>
          <a:p>
            <a:pPr marL="285750" indent="-285750" algn="l">
              <a:buFont typeface="Arial" panose="020B0604020202020204" pitchFamily="34" charset="0"/>
              <a:buChar char="•"/>
            </a:pPr>
            <a:r>
              <a:rPr lang="nl-NL" sz="1400"/>
              <a:t>Eenzijdig aanbod</a:t>
            </a:r>
          </a:p>
          <a:p>
            <a:pPr marL="285750" indent="-285750" algn="l">
              <a:buFont typeface="Arial" panose="020B0604020202020204" pitchFamily="34" charset="0"/>
              <a:buChar char="•"/>
            </a:pPr>
            <a:r>
              <a:rPr lang="nl-NL" sz="1400"/>
              <a:t>Fysieke omgeving scoort onder stedelijk gemiddelde</a:t>
            </a:r>
          </a:p>
          <a:p>
            <a:pPr marL="285750" indent="-285750" algn="l">
              <a:buFont typeface="Arial" panose="020B0604020202020204" pitchFamily="34" charset="0"/>
              <a:buChar char="•"/>
            </a:pPr>
            <a:r>
              <a:rPr lang="nl-NL" sz="1400"/>
              <a:t>Veel voorzieningen</a:t>
            </a:r>
          </a:p>
          <a:p>
            <a:pPr marL="285750" indent="-285750" algn="l">
              <a:buFont typeface="Arial" panose="020B0604020202020204" pitchFamily="34" charset="0"/>
              <a:buChar char="•"/>
            </a:pPr>
            <a:r>
              <a:rPr lang="nl-NL" sz="1400"/>
              <a:t>Veel groen, laag gewaardeerd</a:t>
            </a:r>
          </a:p>
          <a:p>
            <a:pPr marL="285750" indent="-285750">
              <a:buFont typeface="Arial" panose="020B0604020202020204" pitchFamily="34" charset="0"/>
              <a:buChar char="•"/>
            </a:pPr>
            <a:r>
              <a:rPr lang="nl-NL" sz="1400"/>
              <a:t>Centraal gelegen t.o.v. centrum</a:t>
            </a:r>
          </a:p>
        </p:txBody>
      </p:sp>
      <p:pic>
        <p:nvPicPr>
          <p:cNvPr id="2" name="Picture 2" descr="Afbeelding met tekst&#10;&#10;Automatisch gegenereerde beschrijving">
            <a:extLst>
              <a:ext uri="{FF2B5EF4-FFF2-40B4-BE49-F238E27FC236}">
                <a16:creationId xmlns:a16="http://schemas.microsoft.com/office/drawing/2014/main" id="{575E724A-E1E6-C198-B73A-E47462E8C4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9544" y="4588519"/>
            <a:ext cx="1612645" cy="329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93195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descr="Afbeelding met kaart&#10;&#10;Automatisch gegenereerde beschrijving">
            <a:extLst>
              <a:ext uri="{FF2B5EF4-FFF2-40B4-BE49-F238E27FC236}">
                <a16:creationId xmlns:a16="http://schemas.microsoft.com/office/drawing/2014/main" id="{28282E1C-FE38-0171-2FDC-D12019A867A4}"/>
              </a:ext>
            </a:extLst>
          </p:cNvPr>
          <p:cNvPicPr>
            <a:picLocks noGrp="1" noChangeAspect="1"/>
          </p:cNvPicPr>
          <p:nvPr>
            <p:ph type="pic" sz="quarter" idx="10"/>
          </p:nvPr>
        </p:nvPicPr>
        <p:blipFill rotWithShape="1">
          <a:blip r:embed="rId2"/>
          <a:srcRect l="26435" t="14093" r="32076" b="19564"/>
          <a:stretch/>
        </p:blipFill>
        <p:spPr>
          <a:xfrm>
            <a:off x="262547" y="510465"/>
            <a:ext cx="3795861" cy="4291776"/>
          </a:xfrm>
        </p:spPr>
      </p:pic>
      <p:sp>
        <p:nvSpPr>
          <p:cNvPr id="3" name="Tekstvak 2">
            <a:extLst>
              <a:ext uri="{FF2B5EF4-FFF2-40B4-BE49-F238E27FC236}">
                <a16:creationId xmlns:a16="http://schemas.microsoft.com/office/drawing/2014/main" id="{3B59F919-664A-4BFE-B20C-90B9EE54449B}"/>
              </a:ext>
            </a:extLst>
          </p:cNvPr>
          <p:cNvSpPr txBox="1"/>
          <p:nvPr/>
        </p:nvSpPr>
        <p:spPr>
          <a:xfrm>
            <a:off x="8331201" y="4587476"/>
            <a:ext cx="618721" cy="484748"/>
          </a:xfrm>
          <a:prstGeom prst="rect">
            <a:avLst/>
          </a:prstGeom>
          <a:solidFill>
            <a:schemeClr val="bg1"/>
          </a:solidFill>
        </p:spPr>
        <p:txBody>
          <a:bodyPr wrap="square" lIns="0" tIns="0" rIns="0" bIns="0"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a:ln>
                  <a:noFill/>
                </a:ln>
                <a:solidFill>
                  <a:prstClr val="black"/>
                </a:solidFill>
                <a:effectLst/>
                <a:uLnTx/>
                <a:uFillTx/>
                <a:latin typeface="Tahoma"/>
                <a:ea typeface="+mn-ea"/>
                <a:cs typeface="+mn-cs"/>
              </a:rPr>
              <a:t>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black"/>
              </a:solidFill>
              <a:effectLst/>
              <a:uLnTx/>
              <a:uFillTx/>
              <a:latin typeface="Tahoma"/>
              <a:ea typeface="+mn-ea"/>
              <a:cs typeface="+mn-cs"/>
            </a:endParaRPr>
          </a:p>
        </p:txBody>
      </p:sp>
      <p:cxnSp>
        <p:nvCxnSpPr>
          <p:cNvPr id="6" name="Rechte verbindingslijn 5">
            <a:extLst>
              <a:ext uri="{FF2B5EF4-FFF2-40B4-BE49-F238E27FC236}">
                <a16:creationId xmlns:a16="http://schemas.microsoft.com/office/drawing/2014/main" id="{F1FB35CD-AD1E-27B9-2D86-EFCCDF655D1F}"/>
              </a:ext>
            </a:extLst>
          </p:cNvPr>
          <p:cNvCxnSpPr>
            <a:cxnSpLocks/>
          </p:cNvCxnSpPr>
          <p:nvPr/>
        </p:nvCxnSpPr>
        <p:spPr>
          <a:xfrm flipV="1">
            <a:off x="789162" y="679499"/>
            <a:ext cx="1143470" cy="36127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a:extLst>
              <a:ext uri="{FF2B5EF4-FFF2-40B4-BE49-F238E27FC236}">
                <a16:creationId xmlns:a16="http://schemas.microsoft.com/office/drawing/2014/main" id="{F3244E1F-EFF8-6009-9C3F-367B32AFD9E4}"/>
              </a:ext>
            </a:extLst>
          </p:cNvPr>
          <p:cNvCxnSpPr>
            <a:cxnSpLocks/>
          </p:cNvCxnSpPr>
          <p:nvPr/>
        </p:nvCxnSpPr>
        <p:spPr>
          <a:xfrm flipV="1">
            <a:off x="1192914" y="2829621"/>
            <a:ext cx="611698" cy="187691"/>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Rechte verbindingslijn 29">
            <a:extLst>
              <a:ext uri="{FF2B5EF4-FFF2-40B4-BE49-F238E27FC236}">
                <a16:creationId xmlns:a16="http://schemas.microsoft.com/office/drawing/2014/main" id="{DD654F4B-3901-3D4B-174F-F44E48842C98}"/>
              </a:ext>
            </a:extLst>
          </p:cNvPr>
          <p:cNvCxnSpPr>
            <a:cxnSpLocks/>
          </p:cNvCxnSpPr>
          <p:nvPr/>
        </p:nvCxnSpPr>
        <p:spPr>
          <a:xfrm>
            <a:off x="2363541" y="1598292"/>
            <a:ext cx="367340" cy="1108381"/>
          </a:xfrm>
          <a:prstGeom prst="line">
            <a:avLst/>
          </a:prstGeom>
          <a:ln w="539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id="{0C7F1490-13D1-14B3-DC80-AECB45D87312}"/>
              </a:ext>
            </a:extLst>
          </p:cNvPr>
          <p:cNvCxnSpPr>
            <a:cxnSpLocks/>
          </p:cNvCxnSpPr>
          <p:nvPr/>
        </p:nvCxnSpPr>
        <p:spPr>
          <a:xfrm>
            <a:off x="1968069" y="665467"/>
            <a:ext cx="228841" cy="707164"/>
          </a:xfrm>
          <a:prstGeom prst="line">
            <a:avLst/>
          </a:prstGeom>
          <a:ln w="539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Rechte verbindingslijn 33">
            <a:extLst>
              <a:ext uri="{FF2B5EF4-FFF2-40B4-BE49-F238E27FC236}">
                <a16:creationId xmlns:a16="http://schemas.microsoft.com/office/drawing/2014/main" id="{EF86CA54-1A61-23EB-E167-CE0649917920}"/>
              </a:ext>
            </a:extLst>
          </p:cNvPr>
          <p:cNvCxnSpPr>
            <a:cxnSpLocks/>
          </p:cNvCxnSpPr>
          <p:nvPr/>
        </p:nvCxnSpPr>
        <p:spPr>
          <a:xfrm>
            <a:off x="2192380" y="1364002"/>
            <a:ext cx="162689" cy="234878"/>
          </a:xfrm>
          <a:prstGeom prst="line">
            <a:avLst/>
          </a:prstGeom>
          <a:ln w="539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Rechte verbindingslijn 37">
            <a:extLst>
              <a:ext uri="{FF2B5EF4-FFF2-40B4-BE49-F238E27FC236}">
                <a16:creationId xmlns:a16="http://schemas.microsoft.com/office/drawing/2014/main" id="{972B06C7-9D97-BB07-9B1A-C11CE730EABB}"/>
              </a:ext>
            </a:extLst>
          </p:cNvPr>
          <p:cNvCxnSpPr>
            <a:cxnSpLocks/>
          </p:cNvCxnSpPr>
          <p:nvPr/>
        </p:nvCxnSpPr>
        <p:spPr>
          <a:xfrm flipV="1">
            <a:off x="1864548" y="2709756"/>
            <a:ext cx="860801" cy="293284"/>
          </a:xfrm>
          <a:prstGeom prst="line">
            <a:avLst/>
          </a:prstGeom>
          <a:ln w="412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Rechte verbindingslijn 38">
            <a:extLst>
              <a:ext uri="{FF2B5EF4-FFF2-40B4-BE49-F238E27FC236}">
                <a16:creationId xmlns:a16="http://schemas.microsoft.com/office/drawing/2014/main" id="{0A0DB9AE-CE15-E120-35B4-A987F38107C9}"/>
              </a:ext>
            </a:extLst>
          </p:cNvPr>
          <p:cNvCxnSpPr>
            <a:cxnSpLocks/>
          </p:cNvCxnSpPr>
          <p:nvPr/>
        </p:nvCxnSpPr>
        <p:spPr>
          <a:xfrm flipV="1">
            <a:off x="2228675" y="1969388"/>
            <a:ext cx="226814" cy="7105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Rechte verbindingslijn 45">
            <a:extLst>
              <a:ext uri="{FF2B5EF4-FFF2-40B4-BE49-F238E27FC236}">
                <a16:creationId xmlns:a16="http://schemas.microsoft.com/office/drawing/2014/main" id="{512F815E-F27C-BE98-F006-67359DBD093E}"/>
              </a:ext>
            </a:extLst>
          </p:cNvPr>
          <p:cNvCxnSpPr>
            <a:cxnSpLocks/>
          </p:cNvCxnSpPr>
          <p:nvPr/>
        </p:nvCxnSpPr>
        <p:spPr>
          <a:xfrm flipH="1" flipV="1">
            <a:off x="1799758" y="2832716"/>
            <a:ext cx="59640" cy="182887"/>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hthoek 9">
            <a:extLst>
              <a:ext uri="{FF2B5EF4-FFF2-40B4-BE49-F238E27FC236}">
                <a16:creationId xmlns:a16="http://schemas.microsoft.com/office/drawing/2014/main" id="{D4BDF740-9753-2CAC-87C5-011721AED0DC}"/>
              </a:ext>
            </a:extLst>
          </p:cNvPr>
          <p:cNvSpPr/>
          <p:nvPr/>
        </p:nvSpPr>
        <p:spPr>
          <a:xfrm rot="20555799">
            <a:off x="1760827" y="591643"/>
            <a:ext cx="61544" cy="119159"/>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11" name="Rechthoek 10">
            <a:extLst>
              <a:ext uri="{FF2B5EF4-FFF2-40B4-BE49-F238E27FC236}">
                <a16:creationId xmlns:a16="http://schemas.microsoft.com/office/drawing/2014/main" id="{4FD1176A-B064-DCAE-D585-3CE82675067A}"/>
              </a:ext>
            </a:extLst>
          </p:cNvPr>
          <p:cNvSpPr/>
          <p:nvPr/>
        </p:nvSpPr>
        <p:spPr>
          <a:xfrm rot="20555799">
            <a:off x="2437887" y="2293576"/>
            <a:ext cx="119066" cy="84605"/>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12" name="Rechthoek 11">
            <a:extLst>
              <a:ext uri="{FF2B5EF4-FFF2-40B4-BE49-F238E27FC236}">
                <a16:creationId xmlns:a16="http://schemas.microsoft.com/office/drawing/2014/main" id="{3DE920F8-27D4-29C5-53A5-4D1DD823D6A8}"/>
              </a:ext>
            </a:extLst>
          </p:cNvPr>
          <p:cNvSpPr/>
          <p:nvPr/>
        </p:nvSpPr>
        <p:spPr>
          <a:xfrm rot="20555799">
            <a:off x="2286968" y="2334121"/>
            <a:ext cx="119066" cy="84605"/>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13" name="Rechthoek 12">
            <a:extLst>
              <a:ext uri="{FF2B5EF4-FFF2-40B4-BE49-F238E27FC236}">
                <a16:creationId xmlns:a16="http://schemas.microsoft.com/office/drawing/2014/main" id="{A9838CE4-C2CA-0A28-B645-5BEDF4EF4395}"/>
              </a:ext>
            </a:extLst>
          </p:cNvPr>
          <p:cNvSpPr/>
          <p:nvPr/>
        </p:nvSpPr>
        <p:spPr>
          <a:xfrm rot="20555799">
            <a:off x="2153989" y="2382473"/>
            <a:ext cx="119066" cy="84605"/>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14" name="Rechthoek 13">
            <a:extLst>
              <a:ext uri="{FF2B5EF4-FFF2-40B4-BE49-F238E27FC236}">
                <a16:creationId xmlns:a16="http://schemas.microsoft.com/office/drawing/2014/main" id="{7E9E4F89-EA8E-A9C0-07FD-AC2A1C106E13}"/>
              </a:ext>
            </a:extLst>
          </p:cNvPr>
          <p:cNvSpPr/>
          <p:nvPr/>
        </p:nvSpPr>
        <p:spPr>
          <a:xfrm rot="20555799">
            <a:off x="2015068" y="2417356"/>
            <a:ext cx="119066" cy="84605"/>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16" name="Rechthoek 15">
            <a:extLst>
              <a:ext uri="{FF2B5EF4-FFF2-40B4-BE49-F238E27FC236}">
                <a16:creationId xmlns:a16="http://schemas.microsoft.com/office/drawing/2014/main" id="{22D4D062-ACBB-90FB-BE7A-CA2494E2D3CB}"/>
              </a:ext>
            </a:extLst>
          </p:cNvPr>
          <p:cNvSpPr/>
          <p:nvPr/>
        </p:nvSpPr>
        <p:spPr>
          <a:xfrm rot="20555799">
            <a:off x="1879672" y="2467992"/>
            <a:ext cx="119066" cy="84605"/>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17" name="Rechthoek 16">
            <a:extLst>
              <a:ext uri="{FF2B5EF4-FFF2-40B4-BE49-F238E27FC236}">
                <a16:creationId xmlns:a16="http://schemas.microsoft.com/office/drawing/2014/main" id="{978FCEB4-5378-54CB-0170-7810044515D6}"/>
              </a:ext>
            </a:extLst>
          </p:cNvPr>
          <p:cNvSpPr/>
          <p:nvPr/>
        </p:nvSpPr>
        <p:spPr>
          <a:xfrm rot="20555799">
            <a:off x="1730499" y="2510694"/>
            <a:ext cx="119066" cy="84605"/>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18" name="Rechthoek 17">
            <a:extLst>
              <a:ext uri="{FF2B5EF4-FFF2-40B4-BE49-F238E27FC236}">
                <a16:creationId xmlns:a16="http://schemas.microsoft.com/office/drawing/2014/main" id="{318E1923-CA47-D630-8EFC-54FC05568D9B}"/>
              </a:ext>
            </a:extLst>
          </p:cNvPr>
          <p:cNvSpPr/>
          <p:nvPr/>
        </p:nvSpPr>
        <p:spPr>
          <a:xfrm rot="4354188">
            <a:off x="3099817" y="3215386"/>
            <a:ext cx="330600" cy="34289"/>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cxnSp>
        <p:nvCxnSpPr>
          <p:cNvPr id="36" name="Rechte verbindingslijn 35">
            <a:extLst>
              <a:ext uri="{FF2B5EF4-FFF2-40B4-BE49-F238E27FC236}">
                <a16:creationId xmlns:a16="http://schemas.microsoft.com/office/drawing/2014/main" id="{CC022BD7-5BDC-D356-6F24-1C44D6D27EF2}"/>
              </a:ext>
            </a:extLst>
          </p:cNvPr>
          <p:cNvCxnSpPr>
            <a:cxnSpLocks/>
          </p:cNvCxnSpPr>
          <p:nvPr/>
        </p:nvCxnSpPr>
        <p:spPr>
          <a:xfrm flipV="1">
            <a:off x="2126864" y="2067197"/>
            <a:ext cx="63804" cy="1970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9F1DAC0F-6B36-BFFE-041B-BE3FAD08163A}"/>
              </a:ext>
            </a:extLst>
          </p:cNvPr>
          <p:cNvCxnSpPr>
            <a:cxnSpLocks/>
          </p:cNvCxnSpPr>
          <p:nvPr/>
        </p:nvCxnSpPr>
        <p:spPr>
          <a:xfrm flipV="1">
            <a:off x="2021120" y="2095244"/>
            <a:ext cx="63804" cy="1970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Rechte verbindingslijn 43">
            <a:extLst>
              <a:ext uri="{FF2B5EF4-FFF2-40B4-BE49-F238E27FC236}">
                <a16:creationId xmlns:a16="http://schemas.microsoft.com/office/drawing/2014/main" id="{AE8CFF07-05AB-4C80-BBB6-A0AEE82C0706}"/>
              </a:ext>
            </a:extLst>
          </p:cNvPr>
          <p:cNvCxnSpPr>
            <a:cxnSpLocks/>
          </p:cNvCxnSpPr>
          <p:nvPr/>
        </p:nvCxnSpPr>
        <p:spPr>
          <a:xfrm flipV="1">
            <a:off x="1909336" y="2135600"/>
            <a:ext cx="63804" cy="1970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Rechte verbindingslijn 44">
            <a:extLst>
              <a:ext uri="{FF2B5EF4-FFF2-40B4-BE49-F238E27FC236}">
                <a16:creationId xmlns:a16="http://schemas.microsoft.com/office/drawing/2014/main" id="{6CFB67CE-3994-4219-F957-FFFBF1D2FD4E}"/>
              </a:ext>
            </a:extLst>
          </p:cNvPr>
          <p:cNvCxnSpPr>
            <a:cxnSpLocks/>
          </p:cNvCxnSpPr>
          <p:nvPr/>
        </p:nvCxnSpPr>
        <p:spPr>
          <a:xfrm flipV="1">
            <a:off x="1806881" y="2174348"/>
            <a:ext cx="63804" cy="1970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Rechte verbindingslijn 46">
            <a:extLst>
              <a:ext uri="{FF2B5EF4-FFF2-40B4-BE49-F238E27FC236}">
                <a16:creationId xmlns:a16="http://schemas.microsoft.com/office/drawing/2014/main" id="{F6B15E73-2500-8B00-22FF-9D6E3FC8480B}"/>
              </a:ext>
            </a:extLst>
          </p:cNvPr>
          <p:cNvCxnSpPr>
            <a:cxnSpLocks/>
          </p:cNvCxnSpPr>
          <p:nvPr/>
        </p:nvCxnSpPr>
        <p:spPr>
          <a:xfrm flipV="1">
            <a:off x="1702394" y="2200146"/>
            <a:ext cx="63804" cy="1970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Rechte verbindingslijn 47">
            <a:extLst>
              <a:ext uri="{FF2B5EF4-FFF2-40B4-BE49-F238E27FC236}">
                <a16:creationId xmlns:a16="http://schemas.microsoft.com/office/drawing/2014/main" id="{D9143233-F700-EA57-E2DE-B679299B9DA9}"/>
              </a:ext>
            </a:extLst>
          </p:cNvPr>
          <p:cNvCxnSpPr>
            <a:cxnSpLocks/>
          </p:cNvCxnSpPr>
          <p:nvPr/>
        </p:nvCxnSpPr>
        <p:spPr>
          <a:xfrm flipV="1">
            <a:off x="1507633" y="2267854"/>
            <a:ext cx="63804" cy="1970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Rechte verbindingslijn 48">
            <a:extLst>
              <a:ext uri="{FF2B5EF4-FFF2-40B4-BE49-F238E27FC236}">
                <a16:creationId xmlns:a16="http://schemas.microsoft.com/office/drawing/2014/main" id="{12634258-780A-EF60-9427-F72B539FA97D}"/>
              </a:ext>
            </a:extLst>
          </p:cNvPr>
          <p:cNvCxnSpPr>
            <a:cxnSpLocks/>
          </p:cNvCxnSpPr>
          <p:nvPr/>
        </p:nvCxnSpPr>
        <p:spPr>
          <a:xfrm flipV="1">
            <a:off x="1420717" y="2298649"/>
            <a:ext cx="63804" cy="1970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Rechte verbindingslijn 49">
            <a:extLst>
              <a:ext uri="{FF2B5EF4-FFF2-40B4-BE49-F238E27FC236}">
                <a16:creationId xmlns:a16="http://schemas.microsoft.com/office/drawing/2014/main" id="{60919B5D-46C9-521B-4CD5-31B7971AECE4}"/>
              </a:ext>
            </a:extLst>
          </p:cNvPr>
          <p:cNvCxnSpPr>
            <a:cxnSpLocks/>
          </p:cNvCxnSpPr>
          <p:nvPr/>
        </p:nvCxnSpPr>
        <p:spPr>
          <a:xfrm flipV="1">
            <a:off x="1318216" y="2326026"/>
            <a:ext cx="63804" cy="1970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Rechte verbindingslijn 50">
            <a:extLst>
              <a:ext uri="{FF2B5EF4-FFF2-40B4-BE49-F238E27FC236}">
                <a16:creationId xmlns:a16="http://schemas.microsoft.com/office/drawing/2014/main" id="{8F7B0DD2-7A6B-430E-F6D1-08E88E579267}"/>
              </a:ext>
            </a:extLst>
          </p:cNvPr>
          <p:cNvCxnSpPr>
            <a:cxnSpLocks/>
          </p:cNvCxnSpPr>
          <p:nvPr/>
        </p:nvCxnSpPr>
        <p:spPr>
          <a:xfrm flipV="1">
            <a:off x="1609963" y="2235114"/>
            <a:ext cx="63804" cy="1970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Rechte verbindingslijn 51">
            <a:extLst>
              <a:ext uri="{FF2B5EF4-FFF2-40B4-BE49-F238E27FC236}">
                <a16:creationId xmlns:a16="http://schemas.microsoft.com/office/drawing/2014/main" id="{642B8692-9BBD-6AEC-0F37-B3316F30A81B}"/>
              </a:ext>
            </a:extLst>
          </p:cNvPr>
          <p:cNvCxnSpPr>
            <a:cxnSpLocks/>
          </p:cNvCxnSpPr>
          <p:nvPr/>
        </p:nvCxnSpPr>
        <p:spPr>
          <a:xfrm>
            <a:off x="2215351" y="1902972"/>
            <a:ext cx="42283" cy="12778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Rechte verbindingslijn 61">
            <a:extLst>
              <a:ext uri="{FF2B5EF4-FFF2-40B4-BE49-F238E27FC236}">
                <a16:creationId xmlns:a16="http://schemas.microsoft.com/office/drawing/2014/main" id="{A21D4AD1-42EB-513F-DA12-EDCD38A90DD5}"/>
              </a:ext>
            </a:extLst>
          </p:cNvPr>
          <p:cNvCxnSpPr>
            <a:cxnSpLocks/>
          </p:cNvCxnSpPr>
          <p:nvPr/>
        </p:nvCxnSpPr>
        <p:spPr>
          <a:xfrm flipH="1" flipV="1">
            <a:off x="1875495" y="3069686"/>
            <a:ext cx="25737" cy="9144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Rechte verbindingslijn 63">
            <a:extLst>
              <a:ext uri="{FF2B5EF4-FFF2-40B4-BE49-F238E27FC236}">
                <a16:creationId xmlns:a16="http://schemas.microsoft.com/office/drawing/2014/main" id="{B889C326-9770-51D6-93F8-ACBE455E57B2}"/>
              </a:ext>
            </a:extLst>
          </p:cNvPr>
          <p:cNvCxnSpPr>
            <a:cxnSpLocks/>
          </p:cNvCxnSpPr>
          <p:nvPr/>
        </p:nvCxnSpPr>
        <p:spPr>
          <a:xfrm flipH="1" flipV="1">
            <a:off x="1920899" y="3211464"/>
            <a:ext cx="25737" cy="9144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Rechte verbindingslijn 64">
            <a:extLst>
              <a:ext uri="{FF2B5EF4-FFF2-40B4-BE49-F238E27FC236}">
                <a16:creationId xmlns:a16="http://schemas.microsoft.com/office/drawing/2014/main" id="{31168698-D2EE-1F0D-861E-1ED777B9DC42}"/>
              </a:ext>
            </a:extLst>
          </p:cNvPr>
          <p:cNvCxnSpPr>
            <a:cxnSpLocks/>
          </p:cNvCxnSpPr>
          <p:nvPr/>
        </p:nvCxnSpPr>
        <p:spPr>
          <a:xfrm flipH="1" flipV="1">
            <a:off x="1960271" y="3337288"/>
            <a:ext cx="25737" cy="9144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Rechte verbindingslijn 65">
            <a:extLst>
              <a:ext uri="{FF2B5EF4-FFF2-40B4-BE49-F238E27FC236}">
                <a16:creationId xmlns:a16="http://schemas.microsoft.com/office/drawing/2014/main" id="{973284B6-9B2F-DF1F-7A2E-D0BDE7A96B0D}"/>
              </a:ext>
            </a:extLst>
          </p:cNvPr>
          <p:cNvCxnSpPr>
            <a:cxnSpLocks/>
          </p:cNvCxnSpPr>
          <p:nvPr/>
        </p:nvCxnSpPr>
        <p:spPr>
          <a:xfrm flipH="1" flipV="1">
            <a:off x="2008251" y="3473763"/>
            <a:ext cx="25737" cy="9144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Rechte verbindingslijn 66">
            <a:extLst>
              <a:ext uri="{FF2B5EF4-FFF2-40B4-BE49-F238E27FC236}">
                <a16:creationId xmlns:a16="http://schemas.microsoft.com/office/drawing/2014/main" id="{6FF9C53A-8083-B4D8-680A-1ECFF3EA525A}"/>
              </a:ext>
            </a:extLst>
          </p:cNvPr>
          <p:cNvCxnSpPr>
            <a:cxnSpLocks/>
          </p:cNvCxnSpPr>
          <p:nvPr/>
        </p:nvCxnSpPr>
        <p:spPr>
          <a:xfrm flipH="1" flipV="1">
            <a:off x="2053851" y="3628707"/>
            <a:ext cx="25737" cy="9144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Rechte verbindingslijn 67">
            <a:extLst>
              <a:ext uri="{FF2B5EF4-FFF2-40B4-BE49-F238E27FC236}">
                <a16:creationId xmlns:a16="http://schemas.microsoft.com/office/drawing/2014/main" id="{BECA493E-CD5B-1E76-8021-62FB9A664050}"/>
              </a:ext>
            </a:extLst>
          </p:cNvPr>
          <p:cNvCxnSpPr>
            <a:cxnSpLocks/>
          </p:cNvCxnSpPr>
          <p:nvPr/>
        </p:nvCxnSpPr>
        <p:spPr>
          <a:xfrm flipH="1" flipV="1">
            <a:off x="2101248" y="3765474"/>
            <a:ext cx="25737" cy="9144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Rechte verbindingslijn 68">
            <a:extLst>
              <a:ext uri="{FF2B5EF4-FFF2-40B4-BE49-F238E27FC236}">
                <a16:creationId xmlns:a16="http://schemas.microsoft.com/office/drawing/2014/main" id="{840EF40A-8B19-3E2A-6504-88C61D5956E7}"/>
              </a:ext>
            </a:extLst>
          </p:cNvPr>
          <p:cNvCxnSpPr>
            <a:cxnSpLocks/>
          </p:cNvCxnSpPr>
          <p:nvPr/>
        </p:nvCxnSpPr>
        <p:spPr>
          <a:xfrm flipV="1">
            <a:off x="2114250" y="3915507"/>
            <a:ext cx="12614" cy="10358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Rechte verbindingslijn 71">
            <a:extLst>
              <a:ext uri="{FF2B5EF4-FFF2-40B4-BE49-F238E27FC236}">
                <a16:creationId xmlns:a16="http://schemas.microsoft.com/office/drawing/2014/main" id="{D9588DF7-CF8E-CF24-9B1F-920D874BE42F}"/>
              </a:ext>
            </a:extLst>
          </p:cNvPr>
          <p:cNvCxnSpPr>
            <a:cxnSpLocks/>
          </p:cNvCxnSpPr>
          <p:nvPr/>
        </p:nvCxnSpPr>
        <p:spPr>
          <a:xfrm flipV="1">
            <a:off x="2103009" y="4092478"/>
            <a:ext cx="12869" cy="109103"/>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Rechte verbindingslijn 76">
            <a:extLst>
              <a:ext uri="{FF2B5EF4-FFF2-40B4-BE49-F238E27FC236}">
                <a16:creationId xmlns:a16="http://schemas.microsoft.com/office/drawing/2014/main" id="{FE0A5DC8-2533-783D-DF69-10419A7D4FD9}"/>
              </a:ext>
            </a:extLst>
          </p:cNvPr>
          <p:cNvCxnSpPr>
            <a:cxnSpLocks/>
          </p:cNvCxnSpPr>
          <p:nvPr/>
        </p:nvCxnSpPr>
        <p:spPr>
          <a:xfrm flipH="1" flipV="1">
            <a:off x="2113113" y="4273500"/>
            <a:ext cx="25737" cy="9144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Rechte verbindingslijn 77">
            <a:extLst>
              <a:ext uri="{FF2B5EF4-FFF2-40B4-BE49-F238E27FC236}">
                <a16:creationId xmlns:a16="http://schemas.microsoft.com/office/drawing/2014/main" id="{4D6ECA5E-F55F-FF1C-EB08-81B98FDE34C9}"/>
              </a:ext>
            </a:extLst>
          </p:cNvPr>
          <p:cNvCxnSpPr>
            <a:cxnSpLocks/>
          </p:cNvCxnSpPr>
          <p:nvPr/>
        </p:nvCxnSpPr>
        <p:spPr>
          <a:xfrm flipH="1" flipV="1">
            <a:off x="2158766" y="4407033"/>
            <a:ext cx="25737" cy="9144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kstvak 1">
            <a:extLst>
              <a:ext uri="{FF2B5EF4-FFF2-40B4-BE49-F238E27FC236}">
                <a16:creationId xmlns:a16="http://schemas.microsoft.com/office/drawing/2014/main" id="{93466E6E-F48F-9A55-839D-07246EE71329}"/>
              </a:ext>
            </a:extLst>
          </p:cNvPr>
          <p:cNvSpPr txBox="1"/>
          <p:nvPr/>
        </p:nvSpPr>
        <p:spPr>
          <a:xfrm>
            <a:off x="4216873" y="721807"/>
            <a:ext cx="4283661" cy="1615827"/>
          </a:xfrm>
          <a:prstGeom prst="rect">
            <a:avLst/>
          </a:prstGeom>
          <a:noFill/>
        </p:spPr>
        <p:txBody>
          <a:bodyPr wrap="square" lIns="0" tIns="0" rIns="0" bIns="0"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Fase 1   2023 – 2026</a:t>
            </a:r>
          </a:p>
          <a:p>
            <a:pPr marR="0" lvl="0" algn="l" defTabSz="685800" rtl="0" eaLnBrk="1" fontAlgn="auto" latinLnBrk="0" hangingPunct="1">
              <a:lnSpc>
                <a:spcPct val="100000"/>
              </a:lnSpc>
              <a:spcBef>
                <a:spcPts val="0"/>
              </a:spcBef>
              <a:spcAft>
                <a:spcPts val="0"/>
              </a:spcAft>
              <a:buClrTx/>
              <a:buSzTx/>
              <a:tabLst/>
              <a:defRPr/>
            </a:pPr>
            <a:endParaRPr kumimoji="0" lang="nl-NL"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57175" marR="0" lvl="0" indent="-257175" algn="l" defTabSz="685800" rtl="0" eaLnBrk="1" fontAlgn="auto" latinLnBrk="0" hangingPunct="1">
              <a:lnSpc>
                <a:spcPct val="100000"/>
              </a:lnSpc>
              <a:spcBef>
                <a:spcPts val="0"/>
              </a:spcBef>
              <a:spcAft>
                <a:spcPts val="0"/>
              </a:spcAft>
              <a:buClrTx/>
              <a:buSzTx/>
              <a:buFont typeface="+mj-lt"/>
              <a:buAutoNum type="alphaLcParenR"/>
              <a:tabLst/>
              <a:defRPr/>
            </a:pPr>
            <a:r>
              <a:rPr kumimoji="0" lang="nl-NL" sz="15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Aansluiten (portieketage)flats van de corporaties</a:t>
            </a:r>
          </a:p>
          <a:p>
            <a:pPr marL="600075" lvl="1" indent="-257175">
              <a:buFont typeface="Arial" panose="020B0604020202020204" pitchFamily="34" charset="0"/>
              <a:buChar char="•"/>
              <a:defRPr/>
            </a:pPr>
            <a:r>
              <a:rPr lang="nl-NL" sz="1500" dirty="0">
                <a:solidFill>
                  <a:prstClr val="black"/>
                </a:solidFill>
                <a:latin typeface="Calibri" panose="020F0502020204030204" pitchFamily="34" charset="0"/>
                <a:ea typeface="Calibri" panose="020F0502020204030204" pitchFamily="34" charset="0"/>
                <a:cs typeface="Calibri" panose="020F0502020204030204" pitchFamily="34" charset="0"/>
              </a:rPr>
              <a:t>‘laaghangend fruit’</a:t>
            </a:r>
            <a:r>
              <a:rPr kumimoji="0" lang="nl-NL" sz="15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-&gt; complex!</a:t>
            </a:r>
          </a:p>
          <a:p>
            <a:pPr marL="257175" indent="-257175">
              <a:buFont typeface="+mj-lt"/>
              <a:buAutoNum type="alphaLcParenR"/>
              <a:defRPr/>
            </a:pPr>
            <a:r>
              <a:rPr lang="nl-NL" sz="1500" dirty="0">
                <a:latin typeface="Calibri" panose="020F0502020204030204" pitchFamily="34" charset="0"/>
                <a:cs typeface="Calibri" panose="020F0502020204030204" pitchFamily="34" charset="0"/>
              </a:rPr>
              <a:t>Van ‘klant volgt net’ naar buurtaanpak</a:t>
            </a:r>
          </a:p>
          <a:p>
            <a:pPr marL="600075" lvl="1" indent="-257175">
              <a:buFont typeface="Arial" panose="020B0604020202020204" pitchFamily="34" charset="0"/>
              <a:buChar char="•"/>
              <a:defRPr/>
            </a:pPr>
            <a:r>
              <a:rPr kumimoji="0" lang="nl-NL" sz="150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Integraal buurtontwerp voor 3 buurten</a:t>
            </a:r>
          </a:p>
          <a:p>
            <a:pPr marL="600075" lvl="1" indent="-257175">
              <a:buFont typeface="Arial" panose="020B0604020202020204" pitchFamily="34" charset="0"/>
              <a:buChar char="•"/>
              <a:defRPr/>
            </a:pPr>
            <a:r>
              <a:rPr kumimoji="0" lang="nl-NL" sz="150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Isolatie projecten in 2 buurten</a:t>
            </a:r>
          </a:p>
        </p:txBody>
      </p:sp>
      <p:sp>
        <p:nvSpPr>
          <p:cNvPr id="9" name="Ovaal 8">
            <a:extLst>
              <a:ext uri="{FF2B5EF4-FFF2-40B4-BE49-F238E27FC236}">
                <a16:creationId xmlns:a16="http://schemas.microsoft.com/office/drawing/2014/main" id="{34279535-D9F2-FBAF-97F8-7D6B855EE43A}"/>
              </a:ext>
            </a:extLst>
          </p:cNvPr>
          <p:cNvSpPr/>
          <p:nvPr/>
        </p:nvSpPr>
        <p:spPr>
          <a:xfrm rot="20605799">
            <a:off x="725487" y="693305"/>
            <a:ext cx="1156896" cy="218845"/>
          </a:xfrm>
          <a:prstGeom prst="ellipse">
            <a:avLst/>
          </a:prstGeom>
          <a:solidFill>
            <a:schemeClr val="accent1">
              <a:lumMod val="40000"/>
              <a:lumOff val="60000"/>
              <a:alpha val="13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15" name="Ovaal 14">
            <a:extLst>
              <a:ext uri="{FF2B5EF4-FFF2-40B4-BE49-F238E27FC236}">
                <a16:creationId xmlns:a16="http://schemas.microsoft.com/office/drawing/2014/main" id="{07E56D4A-D0F7-C5CB-7ED2-7E1DC20E4E64}"/>
              </a:ext>
            </a:extLst>
          </p:cNvPr>
          <p:cNvSpPr/>
          <p:nvPr/>
        </p:nvSpPr>
        <p:spPr>
          <a:xfrm rot="20605799">
            <a:off x="1356267" y="1747836"/>
            <a:ext cx="1156896" cy="128072"/>
          </a:xfrm>
          <a:prstGeom prst="ellipse">
            <a:avLst/>
          </a:prstGeom>
          <a:solidFill>
            <a:schemeClr val="accent1">
              <a:lumMod val="40000"/>
              <a:lumOff val="60000"/>
              <a:alpha val="13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21" name="Ovaal 20">
            <a:extLst>
              <a:ext uri="{FF2B5EF4-FFF2-40B4-BE49-F238E27FC236}">
                <a16:creationId xmlns:a16="http://schemas.microsoft.com/office/drawing/2014/main" id="{9E26FC27-990D-FBD7-3A65-526E01134DF2}"/>
              </a:ext>
            </a:extLst>
          </p:cNvPr>
          <p:cNvSpPr/>
          <p:nvPr/>
        </p:nvSpPr>
        <p:spPr>
          <a:xfrm rot="4152183">
            <a:off x="1981654" y="1079628"/>
            <a:ext cx="455339" cy="104615"/>
          </a:xfrm>
          <a:prstGeom prst="ellipse">
            <a:avLst/>
          </a:prstGeom>
          <a:solidFill>
            <a:schemeClr val="accent1">
              <a:lumMod val="40000"/>
              <a:lumOff val="60000"/>
              <a:alpha val="13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22" name="Ovaal 21">
            <a:extLst>
              <a:ext uri="{FF2B5EF4-FFF2-40B4-BE49-F238E27FC236}">
                <a16:creationId xmlns:a16="http://schemas.microsoft.com/office/drawing/2014/main" id="{1296C928-23D6-3EEA-C1B7-8C1E5566126F}"/>
              </a:ext>
            </a:extLst>
          </p:cNvPr>
          <p:cNvSpPr/>
          <p:nvPr/>
        </p:nvSpPr>
        <p:spPr>
          <a:xfrm rot="4152183">
            <a:off x="2296220" y="1689084"/>
            <a:ext cx="455339" cy="104615"/>
          </a:xfrm>
          <a:prstGeom prst="ellipse">
            <a:avLst/>
          </a:prstGeom>
          <a:solidFill>
            <a:schemeClr val="accent1">
              <a:lumMod val="40000"/>
              <a:lumOff val="60000"/>
              <a:alpha val="13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23" name="Ovaal 22">
            <a:extLst>
              <a:ext uri="{FF2B5EF4-FFF2-40B4-BE49-F238E27FC236}">
                <a16:creationId xmlns:a16="http://schemas.microsoft.com/office/drawing/2014/main" id="{696794AA-ACAE-79B3-13DA-903990A3AF72}"/>
              </a:ext>
            </a:extLst>
          </p:cNvPr>
          <p:cNvSpPr/>
          <p:nvPr/>
        </p:nvSpPr>
        <p:spPr>
          <a:xfrm rot="4152183">
            <a:off x="2593345" y="2465767"/>
            <a:ext cx="455339" cy="129149"/>
          </a:xfrm>
          <a:prstGeom prst="ellipse">
            <a:avLst/>
          </a:prstGeom>
          <a:solidFill>
            <a:schemeClr val="accent1">
              <a:lumMod val="40000"/>
              <a:lumOff val="60000"/>
              <a:alpha val="13000"/>
            </a:schemeClr>
          </a:solid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24" name="Ovaal 23">
            <a:extLst>
              <a:ext uri="{FF2B5EF4-FFF2-40B4-BE49-F238E27FC236}">
                <a16:creationId xmlns:a16="http://schemas.microsoft.com/office/drawing/2014/main" id="{929AF617-B8C4-BF12-7EF1-0CB9319DBF71}"/>
              </a:ext>
            </a:extLst>
          </p:cNvPr>
          <p:cNvSpPr/>
          <p:nvPr/>
        </p:nvSpPr>
        <p:spPr>
          <a:xfrm rot="4152183">
            <a:off x="3037447" y="3159156"/>
            <a:ext cx="455339" cy="104615"/>
          </a:xfrm>
          <a:prstGeom prst="ellipse">
            <a:avLst/>
          </a:prstGeom>
          <a:solidFill>
            <a:schemeClr val="accent1">
              <a:lumMod val="40000"/>
              <a:lumOff val="60000"/>
              <a:alpha val="13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26" name="Ovaal 25">
            <a:extLst>
              <a:ext uri="{FF2B5EF4-FFF2-40B4-BE49-F238E27FC236}">
                <a16:creationId xmlns:a16="http://schemas.microsoft.com/office/drawing/2014/main" id="{BDEEDAFC-273E-1C06-B238-4CC373B95E95}"/>
              </a:ext>
            </a:extLst>
          </p:cNvPr>
          <p:cNvSpPr/>
          <p:nvPr/>
        </p:nvSpPr>
        <p:spPr>
          <a:xfrm rot="20426800">
            <a:off x="2365729" y="2594166"/>
            <a:ext cx="182945" cy="201130"/>
          </a:xfrm>
          <a:prstGeom prst="ellipse">
            <a:avLst/>
          </a:prstGeom>
          <a:solidFill>
            <a:schemeClr val="accent1">
              <a:lumMod val="40000"/>
              <a:lumOff val="60000"/>
              <a:alpha val="13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27" name="Ovaal 26">
            <a:extLst>
              <a:ext uri="{FF2B5EF4-FFF2-40B4-BE49-F238E27FC236}">
                <a16:creationId xmlns:a16="http://schemas.microsoft.com/office/drawing/2014/main" id="{FB4F0740-3254-17E0-9A5A-CB2917C02E78}"/>
              </a:ext>
            </a:extLst>
          </p:cNvPr>
          <p:cNvSpPr/>
          <p:nvPr/>
        </p:nvSpPr>
        <p:spPr>
          <a:xfrm rot="20426800">
            <a:off x="1520323" y="2932557"/>
            <a:ext cx="340313" cy="318703"/>
          </a:xfrm>
          <a:prstGeom prst="ellipse">
            <a:avLst/>
          </a:prstGeom>
          <a:solidFill>
            <a:schemeClr val="accent1">
              <a:lumMod val="40000"/>
              <a:lumOff val="60000"/>
              <a:alpha val="13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28" name="Ovaal 27">
            <a:extLst>
              <a:ext uri="{FF2B5EF4-FFF2-40B4-BE49-F238E27FC236}">
                <a16:creationId xmlns:a16="http://schemas.microsoft.com/office/drawing/2014/main" id="{E6931E5B-AFB1-9F9B-F0D4-4DBA819EC29C}"/>
              </a:ext>
            </a:extLst>
          </p:cNvPr>
          <p:cNvSpPr/>
          <p:nvPr/>
        </p:nvSpPr>
        <p:spPr>
          <a:xfrm rot="20426800">
            <a:off x="1489245" y="3233440"/>
            <a:ext cx="340313" cy="333152"/>
          </a:xfrm>
          <a:prstGeom prst="ellipse">
            <a:avLst/>
          </a:prstGeom>
          <a:solidFill>
            <a:schemeClr val="accent1">
              <a:lumMod val="40000"/>
              <a:lumOff val="60000"/>
              <a:alpha val="13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31" name="Ovaal 30">
            <a:extLst>
              <a:ext uri="{FF2B5EF4-FFF2-40B4-BE49-F238E27FC236}">
                <a16:creationId xmlns:a16="http://schemas.microsoft.com/office/drawing/2014/main" id="{A7122A2D-D29F-FEB9-EF77-D4C62DBC9FF3}"/>
              </a:ext>
            </a:extLst>
          </p:cNvPr>
          <p:cNvSpPr/>
          <p:nvPr/>
        </p:nvSpPr>
        <p:spPr>
          <a:xfrm rot="20426800">
            <a:off x="1372489" y="2977479"/>
            <a:ext cx="124382" cy="155120"/>
          </a:xfrm>
          <a:prstGeom prst="ellipse">
            <a:avLst/>
          </a:prstGeom>
          <a:solidFill>
            <a:schemeClr val="accent1">
              <a:lumMod val="40000"/>
              <a:lumOff val="60000"/>
              <a:alpha val="13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33" name="Ovaal 32">
            <a:extLst>
              <a:ext uri="{FF2B5EF4-FFF2-40B4-BE49-F238E27FC236}">
                <a16:creationId xmlns:a16="http://schemas.microsoft.com/office/drawing/2014/main" id="{8D013C89-880D-FB05-B94B-C79EAE07E2AD}"/>
              </a:ext>
            </a:extLst>
          </p:cNvPr>
          <p:cNvSpPr/>
          <p:nvPr/>
        </p:nvSpPr>
        <p:spPr>
          <a:xfrm rot="20426800">
            <a:off x="1517905" y="2918525"/>
            <a:ext cx="340313" cy="333152"/>
          </a:xfrm>
          <a:prstGeom prst="ellipse">
            <a:avLst/>
          </a:prstGeom>
          <a:solidFill>
            <a:schemeClr val="accent1">
              <a:lumMod val="40000"/>
              <a:lumOff val="60000"/>
              <a:alpha val="13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35" name="Ovaal 34">
            <a:extLst>
              <a:ext uri="{FF2B5EF4-FFF2-40B4-BE49-F238E27FC236}">
                <a16:creationId xmlns:a16="http://schemas.microsoft.com/office/drawing/2014/main" id="{3C073704-1F2A-5C69-8D79-77975BA812BE}"/>
              </a:ext>
            </a:extLst>
          </p:cNvPr>
          <p:cNvSpPr/>
          <p:nvPr/>
        </p:nvSpPr>
        <p:spPr>
          <a:xfrm rot="20426800">
            <a:off x="1857658" y="2826427"/>
            <a:ext cx="124382" cy="155120"/>
          </a:xfrm>
          <a:prstGeom prst="ellipse">
            <a:avLst/>
          </a:prstGeom>
          <a:solidFill>
            <a:schemeClr val="accent1">
              <a:lumMod val="40000"/>
              <a:lumOff val="60000"/>
              <a:alpha val="13000"/>
            </a:schemeClr>
          </a:solid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37" name="Ovaal 36">
            <a:extLst>
              <a:ext uri="{FF2B5EF4-FFF2-40B4-BE49-F238E27FC236}">
                <a16:creationId xmlns:a16="http://schemas.microsoft.com/office/drawing/2014/main" id="{3C558891-98E9-07A8-10F3-0DC119E71E4B}"/>
              </a:ext>
            </a:extLst>
          </p:cNvPr>
          <p:cNvSpPr/>
          <p:nvPr/>
        </p:nvSpPr>
        <p:spPr>
          <a:xfrm rot="20426800">
            <a:off x="1701493" y="2041132"/>
            <a:ext cx="124382" cy="155120"/>
          </a:xfrm>
          <a:prstGeom prst="ellipse">
            <a:avLst/>
          </a:prstGeom>
          <a:solidFill>
            <a:schemeClr val="accent1">
              <a:lumMod val="40000"/>
              <a:lumOff val="60000"/>
              <a:alpha val="13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40" name="Ovaal 39">
            <a:extLst>
              <a:ext uri="{FF2B5EF4-FFF2-40B4-BE49-F238E27FC236}">
                <a16:creationId xmlns:a16="http://schemas.microsoft.com/office/drawing/2014/main" id="{BB77C063-C6AF-9FFA-1645-1837272D69E3}"/>
              </a:ext>
            </a:extLst>
          </p:cNvPr>
          <p:cNvSpPr/>
          <p:nvPr/>
        </p:nvSpPr>
        <p:spPr>
          <a:xfrm rot="20426800">
            <a:off x="1944701" y="1968333"/>
            <a:ext cx="124382" cy="155120"/>
          </a:xfrm>
          <a:prstGeom prst="ellipse">
            <a:avLst/>
          </a:prstGeom>
          <a:solidFill>
            <a:schemeClr val="accent1">
              <a:lumMod val="40000"/>
              <a:lumOff val="60000"/>
              <a:alpha val="13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41" name="Ovaal 40">
            <a:extLst>
              <a:ext uri="{FF2B5EF4-FFF2-40B4-BE49-F238E27FC236}">
                <a16:creationId xmlns:a16="http://schemas.microsoft.com/office/drawing/2014/main" id="{EF2D7EC3-9797-183F-18DA-56A8A658852F}"/>
              </a:ext>
            </a:extLst>
          </p:cNvPr>
          <p:cNvSpPr/>
          <p:nvPr/>
        </p:nvSpPr>
        <p:spPr>
          <a:xfrm rot="20426800">
            <a:off x="2131815" y="1895859"/>
            <a:ext cx="124382" cy="155120"/>
          </a:xfrm>
          <a:prstGeom prst="ellipse">
            <a:avLst/>
          </a:prstGeom>
          <a:solidFill>
            <a:schemeClr val="accent1">
              <a:lumMod val="40000"/>
              <a:lumOff val="60000"/>
              <a:alpha val="13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43" name="Ovaal 42">
            <a:extLst>
              <a:ext uri="{FF2B5EF4-FFF2-40B4-BE49-F238E27FC236}">
                <a16:creationId xmlns:a16="http://schemas.microsoft.com/office/drawing/2014/main" id="{E8F92668-0BD6-B24A-C04B-A50A40284443}"/>
              </a:ext>
            </a:extLst>
          </p:cNvPr>
          <p:cNvSpPr/>
          <p:nvPr/>
        </p:nvSpPr>
        <p:spPr>
          <a:xfrm rot="20426800">
            <a:off x="2349032" y="1836298"/>
            <a:ext cx="124382" cy="155120"/>
          </a:xfrm>
          <a:prstGeom prst="ellipse">
            <a:avLst/>
          </a:prstGeom>
          <a:solidFill>
            <a:schemeClr val="accent1">
              <a:lumMod val="40000"/>
              <a:lumOff val="60000"/>
              <a:alpha val="13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4" name="Rechthoek 3">
            <a:extLst>
              <a:ext uri="{FF2B5EF4-FFF2-40B4-BE49-F238E27FC236}">
                <a16:creationId xmlns:a16="http://schemas.microsoft.com/office/drawing/2014/main" id="{0466ED95-3F82-284F-07BC-D8B249D555C1}"/>
              </a:ext>
            </a:extLst>
          </p:cNvPr>
          <p:cNvSpPr/>
          <p:nvPr/>
        </p:nvSpPr>
        <p:spPr>
          <a:xfrm rot="4360959">
            <a:off x="1017664" y="2972206"/>
            <a:ext cx="192300" cy="86795"/>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20" name="Ovaal 19">
            <a:extLst>
              <a:ext uri="{FF2B5EF4-FFF2-40B4-BE49-F238E27FC236}">
                <a16:creationId xmlns:a16="http://schemas.microsoft.com/office/drawing/2014/main" id="{D98C7DDE-8898-44A6-B20A-918CCCC6B699}"/>
              </a:ext>
            </a:extLst>
          </p:cNvPr>
          <p:cNvSpPr/>
          <p:nvPr/>
        </p:nvSpPr>
        <p:spPr>
          <a:xfrm rot="20605799">
            <a:off x="963341" y="2770514"/>
            <a:ext cx="881760" cy="188358"/>
          </a:xfrm>
          <a:prstGeom prst="ellipse">
            <a:avLst/>
          </a:prstGeom>
          <a:solidFill>
            <a:schemeClr val="accent1">
              <a:lumMod val="40000"/>
              <a:lumOff val="60000"/>
              <a:alpha val="13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5" name="Rechthoek 4">
            <a:extLst>
              <a:ext uri="{FF2B5EF4-FFF2-40B4-BE49-F238E27FC236}">
                <a16:creationId xmlns:a16="http://schemas.microsoft.com/office/drawing/2014/main" id="{8100F74D-91E2-828A-9FD6-0EF398588BE2}"/>
              </a:ext>
            </a:extLst>
          </p:cNvPr>
          <p:cNvSpPr/>
          <p:nvPr/>
        </p:nvSpPr>
        <p:spPr>
          <a:xfrm rot="4360959">
            <a:off x="1054329" y="3178122"/>
            <a:ext cx="192300" cy="4486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29" name="Ovaal 28">
            <a:extLst>
              <a:ext uri="{FF2B5EF4-FFF2-40B4-BE49-F238E27FC236}">
                <a16:creationId xmlns:a16="http://schemas.microsoft.com/office/drawing/2014/main" id="{E950DC67-2072-1A13-AD48-67D57E4FEF7D}"/>
              </a:ext>
            </a:extLst>
          </p:cNvPr>
          <p:cNvSpPr/>
          <p:nvPr/>
        </p:nvSpPr>
        <p:spPr>
          <a:xfrm rot="20426800">
            <a:off x="1161542" y="3113607"/>
            <a:ext cx="297003" cy="259608"/>
          </a:xfrm>
          <a:prstGeom prst="ellipse">
            <a:avLst/>
          </a:prstGeom>
          <a:solidFill>
            <a:schemeClr val="accent1">
              <a:lumMod val="40000"/>
              <a:lumOff val="60000"/>
              <a:alpha val="13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19" name="Tekstvak 18">
            <a:extLst>
              <a:ext uri="{FF2B5EF4-FFF2-40B4-BE49-F238E27FC236}">
                <a16:creationId xmlns:a16="http://schemas.microsoft.com/office/drawing/2014/main" id="{79BBD119-9055-70AE-DECA-129F53D1FB50}"/>
              </a:ext>
            </a:extLst>
          </p:cNvPr>
          <p:cNvSpPr txBox="1"/>
          <p:nvPr/>
        </p:nvSpPr>
        <p:spPr>
          <a:xfrm>
            <a:off x="2705494" y="102380"/>
            <a:ext cx="6474766" cy="276999"/>
          </a:xfrm>
          <a:prstGeom prst="rect">
            <a:avLst/>
          </a:prstGeom>
          <a:noFill/>
        </p:spPr>
        <p:txBody>
          <a:bodyPr wrap="square" lIns="0" tIns="0" rIns="0" bIns="0"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Tahoma"/>
                <a:ea typeface="+mn-ea"/>
                <a:cs typeface="+mn-cs"/>
              </a:rPr>
              <a:t>Aanzet Langjarige Planning Energieaanpak Vinkhuizen</a:t>
            </a:r>
          </a:p>
        </p:txBody>
      </p:sp>
      <p:sp>
        <p:nvSpPr>
          <p:cNvPr id="8" name="Ovaal 7">
            <a:extLst>
              <a:ext uri="{FF2B5EF4-FFF2-40B4-BE49-F238E27FC236}">
                <a16:creationId xmlns:a16="http://schemas.microsoft.com/office/drawing/2014/main" id="{7A906F83-AE58-DD35-29E5-390EB2F8ED7F}"/>
              </a:ext>
            </a:extLst>
          </p:cNvPr>
          <p:cNvSpPr/>
          <p:nvPr/>
        </p:nvSpPr>
        <p:spPr>
          <a:xfrm rot="20426800">
            <a:off x="2527118" y="2391028"/>
            <a:ext cx="112644" cy="294110"/>
          </a:xfrm>
          <a:prstGeom prst="ellipse">
            <a:avLst/>
          </a:prstGeom>
          <a:solidFill>
            <a:schemeClr val="accent1">
              <a:lumMod val="40000"/>
              <a:lumOff val="60000"/>
              <a:alpha val="13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53" name="Ovaal 52">
            <a:extLst>
              <a:ext uri="{FF2B5EF4-FFF2-40B4-BE49-F238E27FC236}">
                <a16:creationId xmlns:a16="http://schemas.microsoft.com/office/drawing/2014/main" id="{EBD4C3AE-FF26-235A-FE77-7B768BFC706E}"/>
              </a:ext>
            </a:extLst>
          </p:cNvPr>
          <p:cNvSpPr/>
          <p:nvPr/>
        </p:nvSpPr>
        <p:spPr>
          <a:xfrm rot="20457280">
            <a:off x="2284954" y="2462260"/>
            <a:ext cx="237145" cy="108199"/>
          </a:xfrm>
          <a:prstGeom prst="ellipse">
            <a:avLst/>
          </a:prstGeom>
          <a:solidFill>
            <a:schemeClr val="accent1">
              <a:lumMod val="40000"/>
              <a:lumOff val="60000"/>
              <a:alpha val="13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54" name="Ovaal 53">
            <a:extLst>
              <a:ext uri="{FF2B5EF4-FFF2-40B4-BE49-F238E27FC236}">
                <a16:creationId xmlns:a16="http://schemas.microsoft.com/office/drawing/2014/main" id="{45992574-2788-140B-1CB0-8DDF812BF35B}"/>
              </a:ext>
            </a:extLst>
          </p:cNvPr>
          <p:cNvSpPr/>
          <p:nvPr/>
        </p:nvSpPr>
        <p:spPr>
          <a:xfrm>
            <a:off x="4220056" y="4587476"/>
            <a:ext cx="162756" cy="155120"/>
          </a:xfrm>
          <a:prstGeom prst="ellipse">
            <a:avLst/>
          </a:prstGeom>
          <a:solidFill>
            <a:schemeClr val="accent1">
              <a:lumMod val="40000"/>
              <a:lumOff val="60000"/>
              <a:alpha val="13000"/>
            </a:schemeClr>
          </a:solid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55" name="Ovaal 54">
            <a:extLst>
              <a:ext uri="{FF2B5EF4-FFF2-40B4-BE49-F238E27FC236}">
                <a16:creationId xmlns:a16="http://schemas.microsoft.com/office/drawing/2014/main" id="{D3D17F08-6B0C-DDE5-4AE3-0230596AD319}"/>
              </a:ext>
            </a:extLst>
          </p:cNvPr>
          <p:cNvSpPr/>
          <p:nvPr/>
        </p:nvSpPr>
        <p:spPr>
          <a:xfrm rot="16200000">
            <a:off x="4198610" y="4870834"/>
            <a:ext cx="186464" cy="181944"/>
          </a:xfrm>
          <a:prstGeom prst="ellipse">
            <a:avLst/>
          </a:prstGeom>
          <a:solidFill>
            <a:schemeClr val="accent1">
              <a:lumMod val="40000"/>
              <a:lumOff val="60000"/>
              <a:alpha val="13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56" name="Tekstvak 55">
            <a:extLst>
              <a:ext uri="{FF2B5EF4-FFF2-40B4-BE49-F238E27FC236}">
                <a16:creationId xmlns:a16="http://schemas.microsoft.com/office/drawing/2014/main" id="{0CF12D41-2A5A-E28D-158F-C711D2CDAF74}"/>
              </a:ext>
            </a:extLst>
          </p:cNvPr>
          <p:cNvSpPr txBox="1"/>
          <p:nvPr/>
        </p:nvSpPr>
        <p:spPr>
          <a:xfrm>
            <a:off x="4572000" y="4587476"/>
            <a:ext cx="1291904" cy="161583"/>
          </a:xfrm>
          <a:prstGeom prst="rect">
            <a:avLst/>
          </a:prstGeom>
          <a:noFill/>
        </p:spPr>
        <p:txBody>
          <a:bodyPr wrap="square" lIns="0" tIns="0" rIns="0" bIns="0"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nl-NL" sz="1050" dirty="0">
                <a:latin typeface="Calibri" panose="020F0502020204030204" pitchFamily="34" charset="0"/>
                <a:cs typeface="Calibri" panose="020F0502020204030204" pitchFamily="34" charset="0"/>
              </a:rPr>
              <a:t>= is al aangesloten</a:t>
            </a:r>
          </a:p>
        </p:txBody>
      </p:sp>
      <p:sp>
        <p:nvSpPr>
          <p:cNvPr id="57" name="Tekstvak 56">
            <a:extLst>
              <a:ext uri="{FF2B5EF4-FFF2-40B4-BE49-F238E27FC236}">
                <a16:creationId xmlns:a16="http://schemas.microsoft.com/office/drawing/2014/main" id="{5414D152-268F-4C05-1CED-D9B868475CEE}"/>
              </a:ext>
            </a:extLst>
          </p:cNvPr>
          <p:cNvSpPr txBox="1"/>
          <p:nvPr/>
        </p:nvSpPr>
        <p:spPr>
          <a:xfrm>
            <a:off x="4560464" y="4868573"/>
            <a:ext cx="1982949" cy="161583"/>
          </a:xfrm>
          <a:prstGeom prst="rect">
            <a:avLst/>
          </a:prstGeom>
          <a:noFill/>
        </p:spPr>
        <p:txBody>
          <a:bodyPr wrap="square" lIns="0" tIns="0" rIns="0" bIns="0"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nl-NL" sz="1050" dirty="0">
                <a:latin typeface="Calibri" panose="020F0502020204030204" pitchFamily="34" charset="0"/>
                <a:cs typeface="Calibri" panose="020F0502020204030204" pitchFamily="34" charset="0"/>
              </a:rPr>
              <a:t>= gepland om aan te sluiten</a:t>
            </a:r>
          </a:p>
        </p:txBody>
      </p:sp>
      <p:sp>
        <p:nvSpPr>
          <p:cNvPr id="58" name="Tekstvak 57">
            <a:extLst>
              <a:ext uri="{FF2B5EF4-FFF2-40B4-BE49-F238E27FC236}">
                <a16:creationId xmlns:a16="http://schemas.microsoft.com/office/drawing/2014/main" id="{925C5821-C491-78C3-DACD-15E7FE97E649}"/>
              </a:ext>
            </a:extLst>
          </p:cNvPr>
          <p:cNvSpPr txBox="1"/>
          <p:nvPr/>
        </p:nvSpPr>
        <p:spPr>
          <a:xfrm>
            <a:off x="4448809" y="2464366"/>
            <a:ext cx="2143092" cy="155877"/>
          </a:xfrm>
          <a:prstGeom prst="rect">
            <a:avLst/>
          </a:prstGeom>
          <a:noFill/>
          <a:ln>
            <a:noFill/>
          </a:ln>
        </p:spPr>
        <p:txBody>
          <a:bodyPr wrap="square" lIns="0" tIns="0" rIns="0" bIns="0"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nl-NL" sz="1013" b="1" i="1" dirty="0"/>
              <a:t>Gemeente als regisseur!</a:t>
            </a:r>
          </a:p>
        </p:txBody>
      </p:sp>
    </p:spTree>
    <p:extLst>
      <p:ext uri="{BB962C8B-B14F-4D97-AF65-F5344CB8AC3E}">
        <p14:creationId xmlns:p14="http://schemas.microsoft.com/office/powerpoint/2010/main" val="21262262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descr="Afbeelding met kaart&#10;&#10;Automatisch gegenereerde beschrijving">
            <a:extLst>
              <a:ext uri="{FF2B5EF4-FFF2-40B4-BE49-F238E27FC236}">
                <a16:creationId xmlns:a16="http://schemas.microsoft.com/office/drawing/2014/main" id="{28282E1C-FE38-0171-2FDC-D12019A867A4}"/>
              </a:ext>
            </a:extLst>
          </p:cNvPr>
          <p:cNvPicPr>
            <a:picLocks noGrp="1" noChangeAspect="1"/>
          </p:cNvPicPr>
          <p:nvPr>
            <p:ph type="pic" sz="quarter" idx="10"/>
          </p:nvPr>
        </p:nvPicPr>
        <p:blipFill rotWithShape="1">
          <a:blip r:embed="rId2"/>
          <a:srcRect l="26435" t="14093" r="32076" b="19564"/>
          <a:stretch/>
        </p:blipFill>
        <p:spPr>
          <a:xfrm>
            <a:off x="262547" y="510465"/>
            <a:ext cx="3795861" cy="4291776"/>
          </a:xfrm>
        </p:spPr>
      </p:pic>
      <p:sp>
        <p:nvSpPr>
          <p:cNvPr id="3" name="Tekstvak 2">
            <a:extLst>
              <a:ext uri="{FF2B5EF4-FFF2-40B4-BE49-F238E27FC236}">
                <a16:creationId xmlns:a16="http://schemas.microsoft.com/office/drawing/2014/main" id="{3B59F919-664A-4BFE-B20C-90B9EE54449B}"/>
              </a:ext>
            </a:extLst>
          </p:cNvPr>
          <p:cNvSpPr txBox="1"/>
          <p:nvPr/>
        </p:nvSpPr>
        <p:spPr>
          <a:xfrm>
            <a:off x="8331201" y="4587476"/>
            <a:ext cx="618721" cy="484748"/>
          </a:xfrm>
          <a:prstGeom prst="rect">
            <a:avLst/>
          </a:prstGeom>
          <a:solidFill>
            <a:schemeClr val="bg1"/>
          </a:solidFill>
        </p:spPr>
        <p:txBody>
          <a:bodyPr wrap="square" lIns="0" tIns="0" rIns="0" bIns="0"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a:ln>
                  <a:noFill/>
                </a:ln>
                <a:solidFill>
                  <a:prstClr val="black"/>
                </a:solidFill>
                <a:effectLst/>
                <a:uLnTx/>
                <a:uFillTx/>
                <a:latin typeface="Tahoma"/>
                <a:ea typeface="+mn-ea"/>
                <a:cs typeface="+mn-cs"/>
              </a:rPr>
              <a:t>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black"/>
              </a:solidFill>
              <a:effectLst/>
              <a:uLnTx/>
              <a:uFillTx/>
              <a:latin typeface="Tahoma"/>
              <a:ea typeface="+mn-ea"/>
              <a:cs typeface="+mn-cs"/>
            </a:endParaRPr>
          </a:p>
        </p:txBody>
      </p:sp>
      <p:cxnSp>
        <p:nvCxnSpPr>
          <p:cNvPr id="6" name="Rechte verbindingslijn 5">
            <a:extLst>
              <a:ext uri="{FF2B5EF4-FFF2-40B4-BE49-F238E27FC236}">
                <a16:creationId xmlns:a16="http://schemas.microsoft.com/office/drawing/2014/main" id="{F1FB35CD-AD1E-27B9-2D86-EFCCDF655D1F}"/>
              </a:ext>
            </a:extLst>
          </p:cNvPr>
          <p:cNvCxnSpPr>
            <a:cxnSpLocks/>
          </p:cNvCxnSpPr>
          <p:nvPr/>
        </p:nvCxnSpPr>
        <p:spPr>
          <a:xfrm flipV="1">
            <a:off x="789162" y="679499"/>
            <a:ext cx="1143470" cy="36127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a:extLst>
              <a:ext uri="{FF2B5EF4-FFF2-40B4-BE49-F238E27FC236}">
                <a16:creationId xmlns:a16="http://schemas.microsoft.com/office/drawing/2014/main" id="{F3244E1F-EFF8-6009-9C3F-367B32AFD9E4}"/>
              </a:ext>
            </a:extLst>
          </p:cNvPr>
          <p:cNvCxnSpPr>
            <a:cxnSpLocks/>
          </p:cNvCxnSpPr>
          <p:nvPr/>
        </p:nvCxnSpPr>
        <p:spPr>
          <a:xfrm flipV="1">
            <a:off x="1192914" y="2829621"/>
            <a:ext cx="611698" cy="187691"/>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Rechte verbindingslijn 29">
            <a:extLst>
              <a:ext uri="{FF2B5EF4-FFF2-40B4-BE49-F238E27FC236}">
                <a16:creationId xmlns:a16="http://schemas.microsoft.com/office/drawing/2014/main" id="{DD654F4B-3901-3D4B-174F-F44E48842C98}"/>
              </a:ext>
            </a:extLst>
          </p:cNvPr>
          <p:cNvCxnSpPr>
            <a:cxnSpLocks/>
          </p:cNvCxnSpPr>
          <p:nvPr/>
        </p:nvCxnSpPr>
        <p:spPr>
          <a:xfrm>
            <a:off x="2363541" y="1598292"/>
            <a:ext cx="367340" cy="1108381"/>
          </a:xfrm>
          <a:prstGeom prst="line">
            <a:avLst/>
          </a:prstGeom>
          <a:ln w="539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id="{0C7F1490-13D1-14B3-DC80-AECB45D87312}"/>
              </a:ext>
            </a:extLst>
          </p:cNvPr>
          <p:cNvCxnSpPr>
            <a:cxnSpLocks/>
          </p:cNvCxnSpPr>
          <p:nvPr/>
        </p:nvCxnSpPr>
        <p:spPr>
          <a:xfrm>
            <a:off x="1968069" y="665467"/>
            <a:ext cx="228841" cy="707164"/>
          </a:xfrm>
          <a:prstGeom prst="line">
            <a:avLst/>
          </a:prstGeom>
          <a:ln w="539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Rechte verbindingslijn 33">
            <a:extLst>
              <a:ext uri="{FF2B5EF4-FFF2-40B4-BE49-F238E27FC236}">
                <a16:creationId xmlns:a16="http://schemas.microsoft.com/office/drawing/2014/main" id="{EF86CA54-1A61-23EB-E167-CE0649917920}"/>
              </a:ext>
            </a:extLst>
          </p:cNvPr>
          <p:cNvCxnSpPr>
            <a:cxnSpLocks/>
          </p:cNvCxnSpPr>
          <p:nvPr/>
        </p:nvCxnSpPr>
        <p:spPr>
          <a:xfrm>
            <a:off x="2192380" y="1364002"/>
            <a:ext cx="162689" cy="234878"/>
          </a:xfrm>
          <a:prstGeom prst="line">
            <a:avLst/>
          </a:prstGeom>
          <a:ln w="539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Rechte verbindingslijn 37">
            <a:extLst>
              <a:ext uri="{FF2B5EF4-FFF2-40B4-BE49-F238E27FC236}">
                <a16:creationId xmlns:a16="http://schemas.microsoft.com/office/drawing/2014/main" id="{972B06C7-9D97-BB07-9B1A-C11CE730EABB}"/>
              </a:ext>
            </a:extLst>
          </p:cNvPr>
          <p:cNvCxnSpPr>
            <a:cxnSpLocks/>
          </p:cNvCxnSpPr>
          <p:nvPr/>
        </p:nvCxnSpPr>
        <p:spPr>
          <a:xfrm flipV="1">
            <a:off x="1864548" y="2709756"/>
            <a:ext cx="860801" cy="293284"/>
          </a:xfrm>
          <a:prstGeom prst="line">
            <a:avLst/>
          </a:prstGeom>
          <a:ln w="412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Rechte verbindingslijn 38">
            <a:extLst>
              <a:ext uri="{FF2B5EF4-FFF2-40B4-BE49-F238E27FC236}">
                <a16:creationId xmlns:a16="http://schemas.microsoft.com/office/drawing/2014/main" id="{0A0DB9AE-CE15-E120-35B4-A987F38107C9}"/>
              </a:ext>
            </a:extLst>
          </p:cNvPr>
          <p:cNvCxnSpPr>
            <a:cxnSpLocks/>
          </p:cNvCxnSpPr>
          <p:nvPr/>
        </p:nvCxnSpPr>
        <p:spPr>
          <a:xfrm flipV="1">
            <a:off x="2228675" y="1969388"/>
            <a:ext cx="226814" cy="7105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Rechte verbindingslijn 45">
            <a:extLst>
              <a:ext uri="{FF2B5EF4-FFF2-40B4-BE49-F238E27FC236}">
                <a16:creationId xmlns:a16="http://schemas.microsoft.com/office/drawing/2014/main" id="{512F815E-F27C-BE98-F006-67359DBD093E}"/>
              </a:ext>
            </a:extLst>
          </p:cNvPr>
          <p:cNvCxnSpPr>
            <a:cxnSpLocks/>
          </p:cNvCxnSpPr>
          <p:nvPr/>
        </p:nvCxnSpPr>
        <p:spPr>
          <a:xfrm flipH="1" flipV="1">
            <a:off x="1799758" y="2832716"/>
            <a:ext cx="59640" cy="182887"/>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hthoek 9">
            <a:extLst>
              <a:ext uri="{FF2B5EF4-FFF2-40B4-BE49-F238E27FC236}">
                <a16:creationId xmlns:a16="http://schemas.microsoft.com/office/drawing/2014/main" id="{D4BDF740-9753-2CAC-87C5-011721AED0DC}"/>
              </a:ext>
            </a:extLst>
          </p:cNvPr>
          <p:cNvSpPr/>
          <p:nvPr/>
        </p:nvSpPr>
        <p:spPr>
          <a:xfrm rot="20555799">
            <a:off x="1760827" y="591643"/>
            <a:ext cx="61544" cy="119159"/>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11" name="Rechthoek 10">
            <a:extLst>
              <a:ext uri="{FF2B5EF4-FFF2-40B4-BE49-F238E27FC236}">
                <a16:creationId xmlns:a16="http://schemas.microsoft.com/office/drawing/2014/main" id="{4FD1176A-B064-DCAE-D585-3CE82675067A}"/>
              </a:ext>
            </a:extLst>
          </p:cNvPr>
          <p:cNvSpPr/>
          <p:nvPr/>
        </p:nvSpPr>
        <p:spPr>
          <a:xfrm rot="20555799">
            <a:off x="2437887" y="2293576"/>
            <a:ext cx="119066" cy="84605"/>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12" name="Rechthoek 11">
            <a:extLst>
              <a:ext uri="{FF2B5EF4-FFF2-40B4-BE49-F238E27FC236}">
                <a16:creationId xmlns:a16="http://schemas.microsoft.com/office/drawing/2014/main" id="{3DE920F8-27D4-29C5-53A5-4D1DD823D6A8}"/>
              </a:ext>
            </a:extLst>
          </p:cNvPr>
          <p:cNvSpPr/>
          <p:nvPr/>
        </p:nvSpPr>
        <p:spPr>
          <a:xfrm rot="20555799">
            <a:off x="2286968" y="2334121"/>
            <a:ext cx="119066" cy="84605"/>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13" name="Rechthoek 12">
            <a:extLst>
              <a:ext uri="{FF2B5EF4-FFF2-40B4-BE49-F238E27FC236}">
                <a16:creationId xmlns:a16="http://schemas.microsoft.com/office/drawing/2014/main" id="{A9838CE4-C2CA-0A28-B645-5BEDF4EF4395}"/>
              </a:ext>
            </a:extLst>
          </p:cNvPr>
          <p:cNvSpPr/>
          <p:nvPr/>
        </p:nvSpPr>
        <p:spPr>
          <a:xfrm rot="20555799">
            <a:off x="2153989" y="2382473"/>
            <a:ext cx="119066" cy="84605"/>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14" name="Rechthoek 13">
            <a:extLst>
              <a:ext uri="{FF2B5EF4-FFF2-40B4-BE49-F238E27FC236}">
                <a16:creationId xmlns:a16="http://schemas.microsoft.com/office/drawing/2014/main" id="{7E9E4F89-EA8E-A9C0-07FD-AC2A1C106E13}"/>
              </a:ext>
            </a:extLst>
          </p:cNvPr>
          <p:cNvSpPr/>
          <p:nvPr/>
        </p:nvSpPr>
        <p:spPr>
          <a:xfrm rot="20555799">
            <a:off x="2015068" y="2417356"/>
            <a:ext cx="119066" cy="84605"/>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16" name="Rechthoek 15">
            <a:extLst>
              <a:ext uri="{FF2B5EF4-FFF2-40B4-BE49-F238E27FC236}">
                <a16:creationId xmlns:a16="http://schemas.microsoft.com/office/drawing/2014/main" id="{22D4D062-ACBB-90FB-BE7A-CA2494E2D3CB}"/>
              </a:ext>
            </a:extLst>
          </p:cNvPr>
          <p:cNvSpPr/>
          <p:nvPr/>
        </p:nvSpPr>
        <p:spPr>
          <a:xfrm rot="20555799">
            <a:off x="1879672" y="2467992"/>
            <a:ext cx="119066" cy="84605"/>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17" name="Rechthoek 16">
            <a:extLst>
              <a:ext uri="{FF2B5EF4-FFF2-40B4-BE49-F238E27FC236}">
                <a16:creationId xmlns:a16="http://schemas.microsoft.com/office/drawing/2014/main" id="{978FCEB4-5378-54CB-0170-7810044515D6}"/>
              </a:ext>
            </a:extLst>
          </p:cNvPr>
          <p:cNvSpPr/>
          <p:nvPr/>
        </p:nvSpPr>
        <p:spPr>
          <a:xfrm rot="20555799">
            <a:off x="1730499" y="2510694"/>
            <a:ext cx="119066" cy="84605"/>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18" name="Rechthoek 17">
            <a:extLst>
              <a:ext uri="{FF2B5EF4-FFF2-40B4-BE49-F238E27FC236}">
                <a16:creationId xmlns:a16="http://schemas.microsoft.com/office/drawing/2014/main" id="{318E1923-CA47-D630-8EFC-54FC05568D9B}"/>
              </a:ext>
            </a:extLst>
          </p:cNvPr>
          <p:cNvSpPr/>
          <p:nvPr/>
        </p:nvSpPr>
        <p:spPr>
          <a:xfrm rot="4354188">
            <a:off x="3099817" y="3215386"/>
            <a:ext cx="330600" cy="34289"/>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cxnSp>
        <p:nvCxnSpPr>
          <p:cNvPr id="36" name="Rechte verbindingslijn 35">
            <a:extLst>
              <a:ext uri="{FF2B5EF4-FFF2-40B4-BE49-F238E27FC236}">
                <a16:creationId xmlns:a16="http://schemas.microsoft.com/office/drawing/2014/main" id="{CC022BD7-5BDC-D356-6F24-1C44D6D27EF2}"/>
              </a:ext>
            </a:extLst>
          </p:cNvPr>
          <p:cNvCxnSpPr>
            <a:cxnSpLocks/>
          </p:cNvCxnSpPr>
          <p:nvPr/>
        </p:nvCxnSpPr>
        <p:spPr>
          <a:xfrm flipV="1">
            <a:off x="2126864" y="2067197"/>
            <a:ext cx="63804" cy="1970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9F1DAC0F-6B36-BFFE-041B-BE3FAD08163A}"/>
              </a:ext>
            </a:extLst>
          </p:cNvPr>
          <p:cNvCxnSpPr>
            <a:cxnSpLocks/>
          </p:cNvCxnSpPr>
          <p:nvPr/>
        </p:nvCxnSpPr>
        <p:spPr>
          <a:xfrm flipV="1">
            <a:off x="2021120" y="2095244"/>
            <a:ext cx="63804" cy="1970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Rechte verbindingslijn 43">
            <a:extLst>
              <a:ext uri="{FF2B5EF4-FFF2-40B4-BE49-F238E27FC236}">
                <a16:creationId xmlns:a16="http://schemas.microsoft.com/office/drawing/2014/main" id="{AE8CFF07-05AB-4C80-BBB6-A0AEE82C0706}"/>
              </a:ext>
            </a:extLst>
          </p:cNvPr>
          <p:cNvCxnSpPr>
            <a:cxnSpLocks/>
          </p:cNvCxnSpPr>
          <p:nvPr/>
        </p:nvCxnSpPr>
        <p:spPr>
          <a:xfrm flipV="1">
            <a:off x="1909336" y="2135600"/>
            <a:ext cx="63804" cy="1970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Rechte verbindingslijn 44">
            <a:extLst>
              <a:ext uri="{FF2B5EF4-FFF2-40B4-BE49-F238E27FC236}">
                <a16:creationId xmlns:a16="http://schemas.microsoft.com/office/drawing/2014/main" id="{6CFB67CE-3994-4219-F957-FFFBF1D2FD4E}"/>
              </a:ext>
            </a:extLst>
          </p:cNvPr>
          <p:cNvCxnSpPr>
            <a:cxnSpLocks/>
          </p:cNvCxnSpPr>
          <p:nvPr/>
        </p:nvCxnSpPr>
        <p:spPr>
          <a:xfrm flipV="1">
            <a:off x="1806881" y="2174348"/>
            <a:ext cx="63804" cy="1970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Rechte verbindingslijn 46">
            <a:extLst>
              <a:ext uri="{FF2B5EF4-FFF2-40B4-BE49-F238E27FC236}">
                <a16:creationId xmlns:a16="http://schemas.microsoft.com/office/drawing/2014/main" id="{F6B15E73-2500-8B00-22FF-9D6E3FC8480B}"/>
              </a:ext>
            </a:extLst>
          </p:cNvPr>
          <p:cNvCxnSpPr>
            <a:cxnSpLocks/>
          </p:cNvCxnSpPr>
          <p:nvPr/>
        </p:nvCxnSpPr>
        <p:spPr>
          <a:xfrm flipV="1">
            <a:off x="1702394" y="2200146"/>
            <a:ext cx="63804" cy="1970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Rechte verbindingslijn 47">
            <a:extLst>
              <a:ext uri="{FF2B5EF4-FFF2-40B4-BE49-F238E27FC236}">
                <a16:creationId xmlns:a16="http://schemas.microsoft.com/office/drawing/2014/main" id="{D9143233-F700-EA57-E2DE-B679299B9DA9}"/>
              </a:ext>
            </a:extLst>
          </p:cNvPr>
          <p:cNvCxnSpPr>
            <a:cxnSpLocks/>
          </p:cNvCxnSpPr>
          <p:nvPr/>
        </p:nvCxnSpPr>
        <p:spPr>
          <a:xfrm flipV="1">
            <a:off x="1507633" y="2267854"/>
            <a:ext cx="63804" cy="1970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Rechte verbindingslijn 48">
            <a:extLst>
              <a:ext uri="{FF2B5EF4-FFF2-40B4-BE49-F238E27FC236}">
                <a16:creationId xmlns:a16="http://schemas.microsoft.com/office/drawing/2014/main" id="{12634258-780A-EF60-9427-F72B539FA97D}"/>
              </a:ext>
            </a:extLst>
          </p:cNvPr>
          <p:cNvCxnSpPr>
            <a:cxnSpLocks/>
          </p:cNvCxnSpPr>
          <p:nvPr/>
        </p:nvCxnSpPr>
        <p:spPr>
          <a:xfrm flipV="1">
            <a:off x="1420717" y="2298649"/>
            <a:ext cx="63804" cy="1970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Rechte verbindingslijn 49">
            <a:extLst>
              <a:ext uri="{FF2B5EF4-FFF2-40B4-BE49-F238E27FC236}">
                <a16:creationId xmlns:a16="http://schemas.microsoft.com/office/drawing/2014/main" id="{60919B5D-46C9-521B-4CD5-31B7971AECE4}"/>
              </a:ext>
            </a:extLst>
          </p:cNvPr>
          <p:cNvCxnSpPr>
            <a:cxnSpLocks/>
          </p:cNvCxnSpPr>
          <p:nvPr/>
        </p:nvCxnSpPr>
        <p:spPr>
          <a:xfrm flipV="1">
            <a:off x="1318216" y="2326026"/>
            <a:ext cx="63804" cy="1970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Rechte verbindingslijn 50">
            <a:extLst>
              <a:ext uri="{FF2B5EF4-FFF2-40B4-BE49-F238E27FC236}">
                <a16:creationId xmlns:a16="http://schemas.microsoft.com/office/drawing/2014/main" id="{8F7B0DD2-7A6B-430E-F6D1-08E88E579267}"/>
              </a:ext>
            </a:extLst>
          </p:cNvPr>
          <p:cNvCxnSpPr>
            <a:cxnSpLocks/>
          </p:cNvCxnSpPr>
          <p:nvPr/>
        </p:nvCxnSpPr>
        <p:spPr>
          <a:xfrm flipV="1">
            <a:off x="1609963" y="2235114"/>
            <a:ext cx="63804" cy="1970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Rechte verbindingslijn 51">
            <a:extLst>
              <a:ext uri="{FF2B5EF4-FFF2-40B4-BE49-F238E27FC236}">
                <a16:creationId xmlns:a16="http://schemas.microsoft.com/office/drawing/2014/main" id="{642B8692-9BBD-6AEC-0F37-B3316F30A81B}"/>
              </a:ext>
            </a:extLst>
          </p:cNvPr>
          <p:cNvCxnSpPr>
            <a:cxnSpLocks/>
          </p:cNvCxnSpPr>
          <p:nvPr/>
        </p:nvCxnSpPr>
        <p:spPr>
          <a:xfrm>
            <a:off x="2215351" y="1902972"/>
            <a:ext cx="42283" cy="12778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Rechte verbindingslijn 61">
            <a:extLst>
              <a:ext uri="{FF2B5EF4-FFF2-40B4-BE49-F238E27FC236}">
                <a16:creationId xmlns:a16="http://schemas.microsoft.com/office/drawing/2014/main" id="{A21D4AD1-42EB-513F-DA12-EDCD38A90DD5}"/>
              </a:ext>
            </a:extLst>
          </p:cNvPr>
          <p:cNvCxnSpPr>
            <a:cxnSpLocks/>
          </p:cNvCxnSpPr>
          <p:nvPr/>
        </p:nvCxnSpPr>
        <p:spPr>
          <a:xfrm flipH="1" flipV="1">
            <a:off x="1875495" y="3069686"/>
            <a:ext cx="25737" cy="9144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Rechte verbindingslijn 63">
            <a:extLst>
              <a:ext uri="{FF2B5EF4-FFF2-40B4-BE49-F238E27FC236}">
                <a16:creationId xmlns:a16="http://schemas.microsoft.com/office/drawing/2014/main" id="{B889C326-9770-51D6-93F8-ACBE455E57B2}"/>
              </a:ext>
            </a:extLst>
          </p:cNvPr>
          <p:cNvCxnSpPr>
            <a:cxnSpLocks/>
          </p:cNvCxnSpPr>
          <p:nvPr/>
        </p:nvCxnSpPr>
        <p:spPr>
          <a:xfrm flipH="1" flipV="1">
            <a:off x="1920899" y="3211464"/>
            <a:ext cx="25737" cy="9144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Rechte verbindingslijn 64">
            <a:extLst>
              <a:ext uri="{FF2B5EF4-FFF2-40B4-BE49-F238E27FC236}">
                <a16:creationId xmlns:a16="http://schemas.microsoft.com/office/drawing/2014/main" id="{31168698-D2EE-1F0D-861E-1ED777B9DC42}"/>
              </a:ext>
            </a:extLst>
          </p:cNvPr>
          <p:cNvCxnSpPr>
            <a:cxnSpLocks/>
          </p:cNvCxnSpPr>
          <p:nvPr/>
        </p:nvCxnSpPr>
        <p:spPr>
          <a:xfrm flipH="1" flipV="1">
            <a:off x="1960271" y="3337288"/>
            <a:ext cx="25737" cy="9144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Rechte verbindingslijn 65">
            <a:extLst>
              <a:ext uri="{FF2B5EF4-FFF2-40B4-BE49-F238E27FC236}">
                <a16:creationId xmlns:a16="http://schemas.microsoft.com/office/drawing/2014/main" id="{973284B6-9B2F-DF1F-7A2E-D0BDE7A96B0D}"/>
              </a:ext>
            </a:extLst>
          </p:cNvPr>
          <p:cNvCxnSpPr>
            <a:cxnSpLocks/>
          </p:cNvCxnSpPr>
          <p:nvPr/>
        </p:nvCxnSpPr>
        <p:spPr>
          <a:xfrm flipH="1" flipV="1">
            <a:off x="2008251" y="3473763"/>
            <a:ext cx="25737" cy="9144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Rechte verbindingslijn 66">
            <a:extLst>
              <a:ext uri="{FF2B5EF4-FFF2-40B4-BE49-F238E27FC236}">
                <a16:creationId xmlns:a16="http://schemas.microsoft.com/office/drawing/2014/main" id="{6FF9C53A-8083-B4D8-680A-1ECFF3EA525A}"/>
              </a:ext>
            </a:extLst>
          </p:cNvPr>
          <p:cNvCxnSpPr>
            <a:cxnSpLocks/>
          </p:cNvCxnSpPr>
          <p:nvPr/>
        </p:nvCxnSpPr>
        <p:spPr>
          <a:xfrm flipH="1" flipV="1">
            <a:off x="2053851" y="3628707"/>
            <a:ext cx="25737" cy="9144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Rechte verbindingslijn 67">
            <a:extLst>
              <a:ext uri="{FF2B5EF4-FFF2-40B4-BE49-F238E27FC236}">
                <a16:creationId xmlns:a16="http://schemas.microsoft.com/office/drawing/2014/main" id="{BECA493E-CD5B-1E76-8021-62FB9A664050}"/>
              </a:ext>
            </a:extLst>
          </p:cNvPr>
          <p:cNvCxnSpPr>
            <a:cxnSpLocks/>
          </p:cNvCxnSpPr>
          <p:nvPr/>
        </p:nvCxnSpPr>
        <p:spPr>
          <a:xfrm flipH="1" flipV="1">
            <a:off x="2101248" y="3765474"/>
            <a:ext cx="25737" cy="9144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Rechte verbindingslijn 68">
            <a:extLst>
              <a:ext uri="{FF2B5EF4-FFF2-40B4-BE49-F238E27FC236}">
                <a16:creationId xmlns:a16="http://schemas.microsoft.com/office/drawing/2014/main" id="{840EF40A-8B19-3E2A-6504-88C61D5956E7}"/>
              </a:ext>
            </a:extLst>
          </p:cNvPr>
          <p:cNvCxnSpPr>
            <a:cxnSpLocks/>
          </p:cNvCxnSpPr>
          <p:nvPr/>
        </p:nvCxnSpPr>
        <p:spPr>
          <a:xfrm flipV="1">
            <a:off x="2114250" y="3915507"/>
            <a:ext cx="12614" cy="10358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Rechte verbindingslijn 71">
            <a:extLst>
              <a:ext uri="{FF2B5EF4-FFF2-40B4-BE49-F238E27FC236}">
                <a16:creationId xmlns:a16="http://schemas.microsoft.com/office/drawing/2014/main" id="{D9588DF7-CF8E-CF24-9B1F-920D874BE42F}"/>
              </a:ext>
            </a:extLst>
          </p:cNvPr>
          <p:cNvCxnSpPr>
            <a:cxnSpLocks/>
          </p:cNvCxnSpPr>
          <p:nvPr/>
        </p:nvCxnSpPr>
        <p:spPr>
          <a:xfrm flipV="1">
            <a:off x="2103009" y="4092478"/>
            <a:ext cx="12869" cy="109103"/>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Rechte verbindingslijn 76">
            <a:extLst>
              <a:ext uri="{FF2B5EF4-FFF2-40B4-BE49-F238E27FC236}">
                <a16:creationId xmlns:a16="http://schemas.microsoft.com/office/drawing/2014/main" id="{FE0A5DC8-2533-783D-DF69-10419A7D4FD9}"/>
              </a:ext>
            </a:extLst>
          </p:cNvPr>
          <p:cNvCxnSpPr>
            <a:cxnSpLocks/>
          </p:cNvCxnSpPr>
          <p:nvPr/>
        </p:nvCxnSpPr>
        <p:spPr>
          <a:xfrm flipH="1" flipV="1">
            <a:off x="2113113" y="4273500"/>
            <a:ext cx="25737" cy="9144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Rechte verbindingslijn 77">
            <a:extLst>
              <a:ext uri="{FF2B5EF4-FFF2-40B4-BE49-F238E27FC236}">
                <a16:creationId xmlns:a16="http://schemas.microsoft.com/office/drawing/2014/main" id="{4D6ECA5E-F55F-FF1C-EB08-81B98FDE34C9}"/>
              </a:ext>
            </a:extLst>
          </p:cNvPr>
          <p:cNvCxnSpPr>
            <a:cxnSpLocks/>
          </p:cNvCxnSpPr>
          <p:nvPr/>
        </p:nvCxnSpPr>
        <p:spPr>
          <a:xfrm flipH="1" flipV="1">
            <a:off x="2158766" y="4407033"/>
            <a:ext cx="25737" cy="9144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kstvak 1">
            <a:extLst>
              <a:ext uri="{FF2B5EF4-FFF2-40B4-BE49-F238E27FC236}">
                <a16:creationId xmlns:a16="http://schemas.microsoft.com/office/drawing/2014/main" id="{93466E6E-F48F-9A55-839D-07246EE71329}"/>
              </a:ext>
            </a:extLst>
          </p:cNvPr>
          <p:cNvSpPr txBox="1"/>
          <p:nvPr/>
        </p:nvSpPr>
        <p:spPr>
          <a:xfrm>
            <a:off x="4386198" y="525210"/>
            <a:ext cx="4851703" cy="276999"/>
          </a:xfrm>
          <a:prstGeom prst="rect">
            <a:avLst/>
          </a:prstGeom>
          <a:noFill/>
        </p:spPr>
        <p:txBody>
          <a:bodyPr wrap="square" lIns="0" tIns="0" rIns="0" bIns="0"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Fase 1   2023 – 2026</a:t>
            </a:r>
          </a:p>
        </p:txBody>
      </p:sp>
      <p:sp>
        <p:nvSpPr>
          <p:cNvPr id="9" name="Ovaal 8">
            <a:extLst>
              <a:ext uri="{FF2B5EF4-FFF2-40B4-BE49-F238E27FC236}">
                <a16:creationId xmlns:a16="http://schemas.microsoft.com/office/drawing/2014/main" id="{34279535-D9F2-FBAF-97F8-7D6B855EE43A}"/>
              </a:ext>
            </a:extLst>
          </p:cNvPr>
          <p:cNvSpPr/>
          <p:nvPr/>
        </p:nvSpPr>
        <p:spPr>
          <a:xfrm rot="20605799">
            <a:off x="725487" y="693305"/>
            <a:ext cx="1156896" cy="218845"/>
          </a:xfrm>
          <a:prstGeom prst="ellipse">
            <a:avLst/>
          </a:prstGeom>
          <a:solidFill>
            <a:schemeClr val="accent1">
              <a:lumMod val="40000"/>
              <a:lumOff val="60000"/>
              <a:alpha val="13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15" name="Ovaal 14">
            <a:extLst>
              <a:ext uri="{FF2B5EF4-FFF2-40B4-BE49-F238E27FC236}">
                <a16:creationId xmlns:a16="http://schemas.microsoft.com/office/drawing/2014/main" id="{07E56D4A-D0F7-C5CB-7ED2-7E1DC20E4E64}"/>
              </a:ext>
            </a:extLst>
          </p:cNvPr>
          <p:cNvSpPr/>
          <p:nvPr/>
        </p:nvSpPr>
        <p:spPr>
          <a:xfrm rot="20605799">
            <a:off x="1356267" y="1747836"/>
            <a:ext cx="1156896" cy="128072"/>
          </a:xfrm>
          <a:prstGeom prst="ellipse">
            <a:avLst/>
          </a:prstGeom>
          <a:solidFill>
            <a:schemeClr val="accent1">
              <a:lumMod val="40000"/>
              <a:lumOff val="60000"/>
              <a:alpha val="13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21" name="Ovaal 20">
            <a:extLst>
              <a:ext uri="{FF2B5EF4-FFF2-40B4-BE49-F238E27FC236}">
                <a16:creationId xmlns:a16="http://schemas.microsoft.com/office/drawing/2014/main" id="{9E26FC27-990D-FBD7-3A65-526E01134DF2}"/>
              </a:ext>
            </a:extLst>
          </p:cNvPr>
          <p:cNvSpPr/>
          <p:nvPr/>
        </p:nvSpPr>
        <p:spPr>
          <a:xfrm rot="4152183">
            <a:off x="1981654" y="1079628"/>
            <a:ext cx="455339" cy="104615"/>
          </a:xfrm>
          <a:prstGeom prst="ellipse">
            <a:avLst/>
          </a:prstGeom>
          <a:solidFill>
            <a:schemeClr val="accent1">
              <a:lumMod val="40000"/>
              <a:lumOff val="60000"/>
              <a:alpha val="13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22" name="Ovaal 21">
            <a:extLst>
              <a:ext uri="{FF2B5EF4-FFF2-40B4-BE49-F238E27FC236}">
                <a16:creationId xmlns:a16="http://schemas.microsoft.com/office/drawing/2014/main" id="{1296C928-23D6-3EEA-C1B7-8C1E5566126F}"/>
              </a:ext>
            </a:extLst>
          </p:cNvPr>
          <p:cNvSpPr/>
          <p:nvPr/>
        </p:nvSpPr>
        <p:spPr>
          <a:xfrm rot="4152183">
            <a:off x="2296220" y="1689084"/>
            <a:ext cx="455339" cy="104615"/>
          </a:xfrm>
          <a:prstGeom prst="ellipse">
            <a:avLst/>
          </a:prstGeom>
          <a:solidFill>
            <a:schemeClr val="accent1">
              <a:lumMod val="40000"/>
              <a:lumOff val="60000"/>
              <a:alpha val="13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23" name="Ovaal 22">
            <a:extLst>
              <a:ext uri="{FF2B5EF4-FFF2-40B4-BE49-F238E27FC236}">
                <a16:creationId xmlns:a16="http://schemas.microsoft.com/office/drawing/2014/main" id="{696794AA-ACAE-79B3-13DA-903990A3AF72}"/>
              </a:ext>
            </a:extLst>
          </p:cNvPr>
          <p:cNvSpPr/>
          <p:nvPr/>
        </p:nvSpPr>
        <p:spPr>
          <a:xfrm rot="4152183">
            <a:off x="2593345" y="2465767"/>
            <a:ext cx="455339" cy="129149"/>
          </a:xfrm>
          <a:prstGeom prst="ellipse">
            <a:avLst/>
          </a:prstGeom>
          <a:solidFill>
            <a:schemeClr val="accent1">
              <a:lumMod val="40000"/>
              <a:lumOff val="60000"/>
              <a:alpha val="13000"/>
            </a:schemeClr>
          </a:solid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24" name="Ovaal 23">
            <a:extLst>
              <a:ext uri="{FF2B5EF4-FFF2-40B4-BE49-F238E27FC236}">
                <a16:creationId xmlns:a16="http://schemas.microsoft.com/office/drawing/2014/main" id="{929AF617-B8C4-BF12-7EF1-0CB9319DBF71}"/>
              </a:ext>
            </a:extLst>
          </p:cNvPr>
          <p:cNvSpPr/>
          <p:nvPr/>
        </p:nvSpPr>
        <p:spPr>
          <a:xfrm rot="4152183">
            <a:off x="3037447" y="3159156"/>
            <a:ext cx="455339" cy="104615"/>
          </a:xfrm>
          <a:prstGeom prst="ellipse">
            <a:avLst/>
          </a:prstGeom>
          <a:solidFill>
            <a:schemeClr val="accent1">
              <a:lumMod val="40000"/>
              <a:lumOff val="60000"/>
              <a:alpha val="13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26" name="Ovaal 25">
            <a:extLst>
              <a:ext uri="{FF2B5EF4-FFF2-40B4-BE49-F238E27FC236}">
                <a16:creationId xmlns:a16="http://schemas.microsoft.com/office/drawing/2014/main" id="{BDEEDAFC-273E-1C06-B238-4CC373B95E95}"/>
              </a:ext>
            </a:extLst>
          </p:cNvPr>
          <p:cNvSpPr/>
          <p:nvPr/>
        </p:nvSpPr>
        <p:spPr>
          <a:xfrm rot="20426800">
            <a:off x="2365729" y="2594166"/>
            <a:ext cx="182945" cy="201130"/>
          </a:xfrm>
          <a:prstGeom prst="ellipse">
            <a:avLst/>
          </a:prstGeom>
          <a:solidFill>
            <a:schemeClr val="accent1">
              <a:lumMod val="40000"/>
              <a:lumOff val="60000"/>
              <a:alpha val="13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27" name="Ovaal 26">
            <a:extLst>
              <a:ext uri="{FF2B5EF4-FFF2-40B4-BE49-F238E27FC236}">
                <a16:creationId xmlns:a16="http://schemas.microsoft.com/office/drawing/2014/main" id="{FB4F0740-3254-17E0-9A5A-CB2917C02E78}"/>
              </a:ext>
            </a:extLst>
          </p:cNvPr>
          <p:cNvSpPr/>
          <p:nvPr/>
        </p:nvSpPr>
        <p:spPr>
          <a:xfrm rot="20426800">
            <a:off x="1520323" y="2932557"/>
            <a:ext cx="340313" cy="318703"/>
          </a:xfrm>
          <a:prstGeom prst="ellipse">
            <a:avLst/>
          </a:prstGeom>
          <a:solidFill>
            <a:schemeClr val="accent1">
              <a:lumMod val="40000"/>
              <a:lumOff val="60000"/>
              <a:alpha val="13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28" name="Ovaal 27">
            <a:extLst>
              <a:ext uri="{FF2B5EF4-FFF2-40B4-BE49-F238E27FC236}">
                <a16:creationId xmlns:a16="http://schemas.microsoft.com/office/drawing/2014/main" id="{E6931E5B-AFB1-9F9B-F0D4-4DBA819EC29C}"/>
              </a:ext>
            </a:extLst>
          </p:cNvPr>
          <p:cNvSpPr/>
          <p:nvPr/>
        </p:nvSpPr>
        <p:spPr>
          <a:xfrm rot="20426800">
            <a:off x="1489245" y="3233440"/>
            <a:ext cx="340313" cy="333152"/>
          </a:xfrm>
          <a:prstGeom prst="ellipse">
            <a:avLst/>
          </a:prstGeom>
          <a:solidFill>
            <a:schemeClr val="accent1">
              <a:lumMod val="40000"/>
              <a:lumOff val="60000"/>
              <a:alpha val="13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31" name="Ovaal 30">
            <a:extLst>
              <a:ext uri="{FF2B5EF4-FFF2-40B4-BE49-F238E27FC236}">
                <a16:creationId xmlns:a16="http://schemas.microsoft.com/office/drawing/2014/main" id="{A7122A2D-D29F-FEB9-EF77-D4C62DBC9FF3}"/>
              </a:ext>
            </a:extLst>
          </p:cNvPr>
          <p:cNvSpPr/>
          <p:nvPr/>
        </p:nvSpPr>
        <p:spPr>
          <a:xfrm rot="20426800">
            <a:off x="1372489" y="2977479"/>
            <a:ext cx="124382" cy="155120"/>
          </a:xfrm>
          <a:prstGeom prst="ellipse">
            <a:avLst/>
          </a:prstGeom>
          <a:solidFill>
            <a:schemeClr val="accent1">
              <a:lumMod val="40000"/>
              <a:lumOff val="60000"/>
              <a:alpha val="13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33" name="Ovaal 32">
            <a:extLst>
              <a:ext uri="{FF2B5EF4-FFF2-40B4-BE49-F238E27FC236}">
                <a16:creationId xmlns:a16="http://schemas.microsoft.com/office/drawing/2014/main" id="{8D013C89-880D-FB05-B94B-C79EAE07E2AD}"/>
              </a:ext>
            </a:extLst>
          </p:cNvPr>
          <p:cNvSpPr/>
          <p:nvPr/>
        </p:nvSpPr>
        <p:spPr>
          <a:xfrm rot="20426800">
            <a:off x="1517905" y="2918525"/>
            <a:ext cx="340313" cy="333152"/>
          </a:xfrm>
          <a:prstGeom prst="ellipse">
            <a:avLst/>
          </a:prstGeom>
          <a:solidFill>
            <a:schemeClr val="accent1">
              <a:lumMod val="40000"/>
              <a:lumOff val="60000"/>
              <a:alpha val="13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35" name="Ovaal 34">
            <a:extLst>
              <a:ext uri="{FF2B5EF4-FFF2-40B4-BE49-F238E27FC236}">
                <a16:creationId xmlns:a16="http://schemas.microsoft.com/office/drawing/2014/main" id="{3C073704-1F2A-5C69-8D79-77975BA812BE}"/>
              </a:ext>
            </a:extLst>
          </p:cNvPr>
          <p:cNvSpPr/>
          <p:nvPr/>
        </p:nvSpPr>
        <p:spPr>
          <a:xfrm rot="20426800">
            <a:off x="1857658" y="2826427"/>
            <a:ext cx="124382" cy="155120"/>
          </a:xfrm>
          <a:prstGeom prst="ellipse">
            <a:avLst/>
          </a:prstGeom>
          <a:solidFill>
            <a:schemeClr val="accent1">
              <a:lumMod val="40000"/>
              <a:lumOff val="60000"/>
              <a:alpha val="13000"/>
            </a:schemeClr>
          </a:solid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37" name="Ovaal 36">
            <a:extLst>
              <a:ext uri="{FF2B5EF4-FFF2-40B4-BE49-F238E27FC236}">
                <a16:creationId xmlns:a16="http://schemas.microsoft.com/office/drawing/2014/main" id="{3C558891-98E9-07A8-10F3-0DC119E71E4B}"/>
              </a:ext>
            </a:extLst>
          </p:cNvPr>
          <p:cNvSpPr/>
          <p:nvPr/>
        </p:nvSpPr>
        <p:spPr>
          <a:xfrm rot="20426800">
            <a:off x="1701493" y="2041132"/>
            <a:ext cx="124382" cy="155120"/>
          </a:xfrm>
          <a:prstGeom prst="ellipse">
            <a:avLst/>
          </a:prstGeom>
          <a:solidFill>
            <a:schemeClr val="accent1">
              <a:lumMod val="40000"/>
              <a:lumOff val="60000"/>
              <a:alpha val="13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40" name="Ovaal 39">
            <a:extLst>
              <a:ext uri="{FF2B5EF4-FFF2-40B4-BE49-F238E27FC236}">
                <a16:creationId xmlns:a16="http://schemas.microsoft.com/office/drawing/2014/main" id="{BB77C063-C6AF-9FFA-1645-1837272D69E3}"/>
              </a:ext>
            </a:extLst>
          </p:cNvPr>
          <p:cNvSpPr/>
          <p:nvPr/>
        </p:nvSpPr>
        <p:spPr>
          <a:xfrm rot="20426800">
            <a:off x="1944701" y="1968333"/>
            <a:ext cx="124382" cy="155120"/>
          </a:xfrm>
          <a:prstGeom prst="ellipse">
            <a:avLst/>
          </a:prstGeom>
          <a:solidFill>
            <a:schemeClr val="accent1">
              <a:lumMod val="40000"/>
              <a:lumOff val="60000"/>
              <a:alpha val="13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41" name="Ovaal 40">
            <a:extLst>
              <a:ext uri="{FF2B5EF4-FFF2-40B4-BE49-F238E27FC236}">
                <a16:creationId xmlns:a16="http://schemas.microsoft.com/office/drawing/2014/main" id="{EF2D7EC3-9797-183F-18DA-56A8A658852F}"/>
              </a:ext>
            </a:extLst>
          </p:cNvPr>
          <p:cNvSpPr/>
          <p:nvPr/>
        </p:nvSpPr>
        <p:spPr>
          <a:xfrm rot="20426800">
            <a:off x="2131815" y="1895859"/>
            <a:ext cx="124382" cy="155120"/>
          </a:xfrm>
          <a:prstGeom prst="ellipse">
            <a:avLst/>
          </a:prstGeom>
          <a:solidFill>
            <a:schemeClr val="accent1">
              <a:lumMod val="40000"/>
              <a:lumOff val="60000"/>
              <a:alpha val="13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43" name="Ovaal 42">
            <a:extLst>
              <a:ext uri="{FF2B5EF4-FFF2-40B4-BE49-F238E27FC236}">
                <a16:creationId xmlns:a16="http://schemas.microsoft.com/office/drawing/2014/main" id="{E8F92668-0BD6-B24A-C04B-A50A40284443}"/>
              </a:ext>
            </a:extLst>
          </p:cNvPr>
          <p:cNvSpPr/>
          <p:nvPr/>
        </p:nvSpPr>
        <p:spPr>
          <a:xfrm rot="20426800">
            <a:off x="2349032" y="1836298"/>
            <a:ext cx="124382" cy="155120"/>
          </a:xfrm>
          <a:prstGeom prst="ellipse">
            <a:avLst/>
          </a:prstGeom>
          <a:solidFill>
            <a:schemeClr val="accent1">
              <a:lumMod val="40000"/>
              <a:lumOff val="60000"/>
              <a:alpha val="13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4" name="Rechthoek 3">
            <a:extLst>
              <a:ext uri="{FF2B5EF4-FFF2-40B4-BE49-F238E27FC236}">
                <a16:creationId xmlns:a16="http://schemas.microsoft.com/office/drawing/2014/main" id="{0466ED95-3F82-284F-07BC-D8B249D555C1}"/>
              </a:ext>
            </a:extLst>
          </p:cNvPr>
          <p:cNvSpPr/>
          <p:nvPr/>
        </p:nvSpPr>
        <p:spPr>
          <a:xfrm rot="4360959">
            <a:off x="1017664" y="2972206"/>
            <a:ext cx="192300" cy="86795"/>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20" name="Ovaal 19">
            <a:extLst>
              <a:ext uri="{FF2B5EF4-FFF2-40B4-BE49-F238E27FC236}">
                <a16:creationId xmlns:a16="http://schemas.microsoft.com/office/drawing/2014/main" id="{D98C7DDE-8898-44A6-B20A-918CCCC6B699}"/>
              </a:ext>
            </a:extLst>
          </p:cNvPr>
          <p:cNvSpPr/>
          <p:nvPr/>
        </p:nvSpPr>
        <p:spPr>
          <a:xfrm rot="20605799">
            <a:off x="963341" y="2770514"/>
            <a:ext cx="881760" cy="188358"/>
          </a:xfrm>
          <a:prstGeom prst="ellipse">
            <a:avLst/>
          </a:prstGeom>
          <a:solidFill>
            <a:schemeClr val="accent1">
              <a:lumMod val="40000"/>
              <a:lumOff val="60000"/>
              <a:alpha val="13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5" name="Rechthoek 4">
            <a:extLst>
              <a:ext uri="{FF2B5EF4-FFF2-40B4-BE49-F238E27FC236}">
                <a16:creationId xmlns:a16="http://schemas.microsoft.com/office/drawing/2014/main" id="{8100F74D-91E2-828A-9FD6-0EF398588BE2}"/>
              </a:ext>
            </a:extLst>
          </p:cNvPr>
          <p:cNvSpPr/>
          <p:nvPr/>
        </p:nvSpPr>
        <p:spPr>
          <a:xfrm rot="4360959">
            <a:off x="1054329" y="3178122"/>
            <a:ext cx="192300" cy="4486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29" name="Ovaal 28">
            <a:extLst>
              <a:ext uri="{FF2B5EF4-FFF2-40B4-BE49-F238E27FC236}">
                <a16:creationId xmlns:a16="http://schemas.microsoft.com/office/drawing/2014/main" id="{E950DC67-2072-1A13-AD48-67D57E4FEF7D}"/>
              </a:ext>
            </a:extLst>
          </p:cNvPr>
          <p:cNvSpPr/>
          <p:nvPr/>
        </p:nvSpPr>
        <p:spPr>
          <a:xfrm rot="20426800">
            <a:off x="1161542" y="3113607"/>
            <a:ext cx="297003" cy="259608"/>
          </a:xfrm>
          <a:prstGeom prst="ellipse">
            <a:avLst/>
          </a:prstGeom>
          <a:solidFill>
            <a:schemeClr val="accent1">
              <a:lumMod val="40000"/>
              <a:lumOff val="60000"/>
              <a:alpha val="13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8" name="Ovaal 7">
            <a:extLst>
              <a:ext uri="{FF2B5EF4-FFF2-40B4-BE49-F238E27FC236}">
                <a16:creationId xmlns:a16="http://schemas.microsoft.com/office/drawing/2014/main" id="{7A906F83-AE58-DD35-29E5-390EB2F8ED7F}"/>
              </a:ext>
            </a:extLst>
          </p:cNvPr>
          <p:cNvSpPr/>
          <p:nvPr/>
        </p:nvSpPr>
        <p:spPr>
          <a:xfrm rot="20426800">
            <a:off x="2527118" y="2391028"/>
            <a:ext cx="112644" cy="294110"/>
          </a:xfrm>
          <a:prstGeom prst="ellipse">
            <a:avLst/>
          </a:prstGeom>
          <a:solidFill>
            <a:schemeClr val="accent1">
              <a:lumMod val="40000"/>
              <a:lumOff val="60000"/>
              <a:alpha val="13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53" name="Ovaal 52">
            <a:extLst>
              <a:ext uri="{FF2B5EF4-FFF2-40B4-BE49-F238E27FC236}">
                <a16:creationId xmlns:a16="http://schemas.microsoft.com/office/drawing/2014/main" id="{EBD4C3AE-FF26-235A-FE77-7B768BFC706E}"/>
              </a:ext>
            </a:extLst>
          </p:cNvPr>
          <p:cNvSpPr/>
          <p:nvPr/>
        </p:nvSpPr>
        <p:spPr>
          <a:xfrm rot="20457280">
            <a:off x="2284954" y="2462260"/>
            <a:ext cx="237145" cy="108199"/>
          </a:xfrm>
          <a:prstGeom prst="ellipse">
            <a:avLst/>
          </a:prstGeom>
          <a:solidFill>
            <a:schemeClr val="accent1">
              <a:lumMod val="40000"/>
              <a:lumOff val="60000"/>
              <a:alpha val="13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58" name="Tekstvak 57">
            <a:extLst>
              <a:ext uri="{FF2B5EF4-FFF2-40B4-BE49-F238E27FC236}">
                <a16:creationId xmlns:a16="http://schemas.microsoft.com/office/drawing/2014/main" id="{D71C99AD-0FD6-3B96-FCE3-E41739552823}"/>
              </a:ext>
            </a:extLst>
          </p:cNvPr>
          <p:cNvSpPr txBox="1"/>
          <p:nvPr/>
        </p:nvSpPr>
        <p:spPr>
          <a:xfrm>
            <a:off x="4386198" y="1306500"/>
            <a:ext cx="4527791" cy="2793072"/>
          </a:xfrm>
          <a:prstGeom prst="rect">
            <a:avLst/>
          </a:prstGeom>
          <a:noFill/>
          <a:ln>
            <a:noFill/>
          </a:ln>
        </p:spPr>
        <p:txBody>
          <a:bodyPr wrap="square" lIns="0" tIns="0" rIns="0" bIns="0"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nl-NL" sz="1200" b="1" dirty="0"/>
              <a:t>Buurt Fier</a:t>
            </a:r>
          </a:p>
          <a:p>
            <a:pPr algn="l"/>
            <a:r>
              <a:rPr lang="nl-NL" sz="1200" dirty="0">
                <a:cs typeface="Calibri" panose="020F0502020204030204" pitchFamily="34" charset="0"/>
              </a:rPr>
              <a:t>Isolatieproject koopwoningen, </a:t>
            </a:r>
            <a:r>
              <a:rPr lang="nl-NL" sz="1200" dirty="0" err="1">
                <a:cs typeface="Calibri" panose="020F0502020204030204" pitchFamily="34" charset="0"/>
              </a:rPr>
              <a:t>mbv</a:t>
            </a:r>
            <a:r>
              <a:rPr lang="nl-NL" sz="1200" dirty="0">
                <a:cs typeface="Calibri" panose="020F0502020204030204" pitchFamily="34" charset="0"/>
              </a:rPr>
              <a:t> Volkshuisvestingsfonds</a:t>
            </a:r>
          </a:p>
          <a:p>
            <a:pPr marL="214313" indent="-214313">
              <a:buFont typeface="Arial" panose="020B0604020202020204" pitchFamily="34" charset="0"/>
              <a:buChar char="•"/>
            </a:pPr>
            <a:r>
              <a:rPr lang="nl-NL" sz="1200" dirty="0">
                <a:cs typeface="Calibri" panose="020F0502020204030204" pitchFamily="34" charset="0"/>
              </a:rPr>
              <a:t>Voortbouwen op </a:t>
            </a:r>
            <a:r>
              <a:rPr lang="nl-NL" sz="1200" dirty="0" err="1">
                <a:cs typeface="Calibri" panose="020F0502020204030204" pitchFamily="34" charset="0"/>
              </a:rPr>
              <a:t>Selwerd</a:t>
            </a:r>
            <a:endParaRPr lang="nl-NL" sz="1200" dirty="0">
              <a:cs typeface="Calibri" panose="020F0502020204030204" pitchFamily="34" charset="0"/>
            </a:endParaRPr>
          </a:p>
          <a:p>
            <a:pPr marL="214313" indent="-214313">
              <a:buFont typeface="Arial" panose="020B0604020202020204" pitchFamily="34" charset="0"/>
              <a:buChar char="•"/>
            </a:pPr>
            <a:r>
              <a:rPr lang="nl-NL" sz="1200" dirty="0">
                <a:ea typeface="Times New Roman" panose="02020603050405020304" pitchFamily="18" charset="0"/>
                <a:cs typeface="Calibri" panose="020F0502020204030204" pitchFamily="34" charset="0"/>
              </a:rPr>
              <a:t>Energie-adviseurs als bewoner-begeleider</a:t>
            </a:r>
          </a:p>
          <a:p>
            <a:endParaRPr lang="nl-NL" sz="1200" b="1" dirty="0">
              <a:cs typeface="Calibri" panose="020F0502020204030204" pitchFamily="34" charset="0"/>
            </a:endParaRPr>
          </a:p>
          <a:p>
            <a:pPr marL="214313" indent="-214313">
              <a:buFont typeface="Arial" panose="020B0604020202020204" pitchFamily="34" charset="0"/>
              <a:buChar char="•"/>
            </a:pPr>
            <a:endParaRPr lang="nl-NL" sz="1200" b="1" dirty="0">
              <a:cs typeface="Calibri" panose="020F0502020204030204" pitchFamily="34" charset="0"/>
            </a:endParaRPr>
          </a:p>
          <a:p>
            <a:r>
              <a:rPr lang="nl-NL" sz="1200" b="1" dirty="0">
                <a:cs typeface="Calibri" panose="020F0502020204030204" pitchFamily="34" charset="0"/>
                <a:sym typeface="Wingdings" panose="05000000000000000000" pitchFamily="2" charset="2"/>
              </a:rPr>
              <a:t> </a:t>
            </a:r>
            <a:r>
              <a:rPr lang="nl-NL" sz="1200" b="1" dirty="0">
                <a:cs typeface="Calibri" panose="020F0502020204030204" pitchFamily="34" charset="0"/>
              </a:rPr>
              <a:t>Hoe zorgen we dat iedereen in de buurt mee kan doen?</a:t>
            </a:r>
          </a:p>
          <a:p>
            <a:pPr marL="214313" indent="-214313">
              <a:buFont typeface="Arial" panose="020B0604020202020204" pitchFamily="34" charset="0"/>
              <a:buChar char="•"/>
            </a:pPr>
            <a:r>
              <a:rPr lang="nl-NL" sz="1200" dirty="0">
                <a:ea typeface="Times New Roman" panose="02020603050405020304" pitchFamily="18" charset="0"/>
                <a:cs typeface="Calibri" panose="020F0502020204030204" pitchFamily="34" charset="0"/>
              </a:rPr>
              <a:t>Aanpak particuliere huur</a:t>
            </a:r>
            <a:endParaRPr lang="nl-NL" sz="1200" dirty="0">
              <a:cs typeface="Calibri" panose="020F0502020204030204" pitchFamily="34" charset="0"/>
            </a:endParaRPr>
          </a:p>
          <a:p>
            <a:pPr algn="l"/>
            <a:endParaRPr lang="nl-NL" sz="1200" b="1" dirty="0"/>
          </a:p>
          <a:p>
            <a:pPr algn="l"/>
            <a:r>
              <a:rPr lang="nl-NL" sz="1200" b="1" dirty="0"/>
              <a:t>Verbinding fysiek/sociaal:  </a:t>
            </a:r>
            <a:r>
              <a:rPr lang="nl-NL" sz="1200" dirty="0"/>
              <a:t>Buurtteam: </a:t>
            </a:r>
          </a:p>
          <a:p>
            <a:pPr marL="214313" indent="-214313">
              <a:buFont typeface="Arial" panose="020B0604020202020204" pitchFamily="34" charset="0"/>
              <a:buChar char="•"/>
            </a:pPr>
            <a:r>
              <a:rPr lang="nl-NL" sz="1200" dirty="0"/>
              <a:t>opbouwwerker, energieadviseur, corporatie, stadsbeheer</a:t>
            </a:r>
          </a:p>
          <a:p>
            <a:pPr marL="214313" indent="-214313">
              <a:buFont typeface="Arial" panose="020B0604020202020204" pitchFamily="34" charset="0"/>
              <a:buChar char="•"/>
            </a:pPr>
            <a:r>
              <a:rPr lang="nl-NL" sz="1200" dirty="0"/>
              <a:t>Financieel adviseur</a:t>
            </a:r>
          </a:p>
          <a:p>
            <a:endParaRPr lang="nl-NL" sz="1350" dirty="0">
              <a:effectLst/>
              <a:latin typeface="Calibri" panose="020F0502020204030204" pitchFamily="34" charset="0"/>
              <a:ea typeface="Times New Roman" panose="02020603050405020304" pitchFamily="18" charset="0"/>
            </a:endParaRPr>
          </a:p>
          <a:p>
            <a:pPr algn="l"/>
            <a:endParaRPr lang="nl-NL" sz="1200" dirty="0"/>
          </a:p>
          <a:p>
            <a:pPr algn="l"/>
            <a:endParaRPr lang="nl-NL" sz="1200" dirty="0"/>
          </a:p>
        </p:txBody>
      </p:sp>
      <p:sp>
        <p:nvSpPr>
          <p:cNvPr id="59" name="Pijl: rechts 58">
            <a:extLst>
              <a:ext uri="{FF2B5EF4-FFF2-40B4-BE49-F238E27FC236}">
                <a16:creationId xmlns:a16="http://schemas.microsoft.com/office/drawing/2014/main" id="{1C66CE01-F7A2-CAA9-9C42-E54D5F42B566}"/>
              </a:ext>
            </a:extLst>
          </p:cNvPr>
          <p:cNvSpPr/>
          <p:nvPr/>
        </p:nvSpPr>
        <p:spPr>
          <a:xfrm rot="10246455">
            <a:off x="2840383" y="1682150"/>
            <a:ext cx="1386407" cy="167877"/>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nl-NL" sz="1050" dirty="0" err="1"/>
          </a:p>
        </p:txBody>
      </p:sp>
      <p:sp>
        <p:nvSpPr>
          <p:cNvPr id="55" name="Tekstvak 54">
            <a:extLst>
              <a:ext uri="{FF2B5EF4-FFF2-40B4-BE49-F238E27FC236}">
                <a16:creationId xmlns:a16="http://schemas.microsoft.com/office/drawing/2014/main" id="{0CBF4142-C045-C03D-917C-60DB4023D4BB}"/>
              </a:ext>
            </a:extLst>
          </p:cNvPr>
          <p:cNvSpPr txBox="1"/>
          <p:nvPr/>
        </p:nvSpPr>
        <p:spPr>
          <a:xfrm>
            <a:off x="4895886" y="4446054"/>
            <a:ext cx="4018103" cy="404085"/>
          </a:xfrm>
          <a:prstGeom prst="rect">
            <a:avLst/>
          </a:prstGeom>
          <a:noFill/>
          <a:ln>
            <a:solidFill>
              <a:srgbClr val="00B050"/>
            </a:solidFill>
          </a:ln>
        </p:spPr>
        <p:txBody>
          <a:bodyPr wrap="square">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4313" indent="-214313">
              <a:buFont typeface="Wingdings" panose="05000000000000000000" pitchFamily="2" charset="2"/>
              <a:buChar char="à"/>
            </a:pPr>
            <a:r>
              <a:rPr lang="nl-NL" sz="1013" dirty="0">
                <a:latin typeface="Calibri" panose="020F0502020204030204" pitchFamily="34" charset="0"/>
                <a:ea typeface="Times New Roman" panose="02020603050405020304" pitchFamily="18" charset="0"/>
                <a:sym typeface="Wingdings" panose="05000000000000000000" pitchFamily="2" charset="2"/>
              </a:rPr>
              <a:t>Energie als locomotief</a:t>
            </a:r>
          </a:p>
          <a:p>
            <a:pPr marL="214313" indent="-214313">
              <a:buFont typeface="Wingdings" panose="05000000000000000000" pitchFamily="2" charset="2"/>
              <a:buChar char="à"/>
            </a:pPr>
            <a:r>
              <a:rPr lang="nl-NL" sz="1013" dirty="0">
                <a:latin typeface="Calibri" panose="020F0502020204030204" pitchFamily="34" charset="0"/>
                <a:ea typeface="Times New Roman" panose="02020603050405020304" pitchFamily="18" charset="0"/>
                <a:sym typeface="Wingdings" panose="05000000000000000000" pitchFamily="2" charset="2"/>
              </a:rPr>
              <a:t>Maar uiteindelijk gaat het om goed wonen en leven</a:t>
            </a:r>
          </a:p>
        </p:txBody>
      </p:sp>
    </p:spTree>
    <p:extLst>
      <p:ext uri="{BB962C8B-B14F-4D97-AF65-F5344CB8AC3E}">
        <p14:creationId xmlns:p14="http://schemas.microsoft.com/office/powerpoint/2010/main" val="12232646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descr="Afbeelding met kaart&#10;&#10;Automatisch gegenereerde beschrijving">
            <a:extLst>
              <a:ext uri="{FF2B5EF4-FFF2-40B4-BE49-F238E27FC236}">
                <a16:creationId xmlns:a16="http://schemas.microsoft.com/office/drawing/2014/main" id="{28282E1C-FE38-0171-2FDC-D12019A867A4}"/>
              </a:ext>
            </a:extLst>
          </p:cNvPr>
          <p:cNvPicPr>
            <a:picLocks noGrp="1" noChangeAspect="1"/>
          </p:cNvPicPr>
          <p:nvPr>
            <p:ph type="pic" sz="quarter" idx="10"/>
          </p:nvPr>
        </p:nvPicPr>
        <p:blipFill rotWithShape="1">
          <a:blip r:embed="rId2"/>
          <a:srcRect l="26435" t="14093" r="32076" b="19564"/>
          <a:stretch/>
        </p:blipFill>
        <p:spPr>
          <a:xfrm>
            <a:off x="262547" y="510465"/>
            <a:ext cx="3795861" cy="4291776"/>
          </a:xfrm>
        </p:spPr>
      </p:pic>
      <p:sp>
        <p:nvSpPr>
          <p:cNvPr id="3" name="Tekstvak 2">
            <a:extLst>
              <a:ext uri="{FF2B5EF4-FFF2-40B4-BE49-F238E27FC236}">
                <a16:creationId xmlns:a16="http://schemas.microsoft.com/office/drawing/2014/main" id="{3B59F919-664A-4BFE-B20C-90B9EE54449B}"/>
              </a:ext>
            </a:extLst>
          </p:cNvPr>
          <p:cNvSpPr txBox="1"/>
          <p:nvPr/>
        </p:nvSpPr>
        <p:spPr>
          <a:xfrm>
            <a:off x="8331201" y="4587476"/>
            <a:ext cx="618721" cy="484748"/>
          </a:xfrm>
          <a:prstGeom prst="rect">
            <a:avLst/>
          </a:prstGeom>
          <a:solidFill>
            <a:schemeClr val="bg1"/>
          </a:solidFill>
        </p:spPr>
        <p:txBody>
          <a:bodyPr wrap="square" lIns="0" tIns="0" rIns="0" bIns="0"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a:ln>
                  <a:noFill/>
                </a:ln>
                <a:solidFill>
                  <a:prstClr val="black"/>
                </a:solidFill>
                <a:effectLst/>
                <a:uLnTx/>
                <a:uFillTx/>
                <a:latin typeface="Tahoma"/>
                <a:ea typeface="+mn-ea"/>
                <a:cs typeface="+mn-cs"/>
              </a:rPr>
              <a:t>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black"/>
              </a:solidFill>
              <a:effectLst/>
              <a:uLnTx/>
              <a:uFillTx/>
              <a:latin typeface="Tahoma"/>
              <a:ea typeface="+mn-ea"/>
              <a:cs typeface="+mn-cs"/>
            </a:endParaRPr>
          </a:p>
        </p:txBody>
      </p:sp>
      <p:cxnSp>
        <p:nvCxnSpPr>
          <p:cNvPr id="6" name="Rechte verbindingslijn 5">
            <a:extLst>
              <a:ext uri="{FF2B5EF4-FFF2-40B4-BE49-F238E27FC236}">
                <a16:creationId xmlns:a16="http://schemas.microsoft.com/office/drawing/2014/main" id="{F1FB35CD-AD1E-27B9-2D86-EFCCDF655D1F}"/>
              </a:ext>
            </a:extLst>
          </p:cNvPr>
          <p:cNvCxnSpPr>
            <a:cxnSpLocks/>
          </p:cNvCxnSpPr>
          <p:nvPr/>
        </p:nvCxnSpPr>
        <p:spPr>
          <a:xfrm flipV="1">
            <a:off x="789162" y="679499"/>
            <a:ext cx="1143470" cy="36127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a:extLst>
              <a:ext uri="{FF2B5EF4-FFF2-40B4-BE49-F238E27FC236}">
                <a16:creationId xmlns:a16="http://schemas.microsoft.com/office/drawing/2014/main" id="{F3244E1F-EFF8-6009-9C3F-367B32AFD9E4}"/>
              </a:ext>
            </a:extLst>
          </p:cNvPr>
          <p:cNvCxnSpPr>
            <a:cxnSpLocks/>
          </p:cNvCxnSpPr>
          <p:nvPr/>
        </p:nvCxnSpPr>
        <p:spPr>
          <a:xfrm flipV="1">
            <a:off x="1192914" y="2829621"/>
            <a:ext cx="611698" cy="187691"/>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Rechte verbindingslijn 29">
            <a:extLst>
              <a:ext uri="{FF2B5EF4-FFF2-40B4-BE49-F238E27FC236}">
                <a16:creationId xmlns:a16="http://schemas.microsoft.com/office/drawing/2014/main" id="{DD654F4B-3901-3D4B-174F-F44E48842C98}"/>
              </a:ext>
            </a:extLst>
          </p:cNvPr>
          <p:cNvCxnSpPr>
            <a:cxnSpLocks/>
          </p:cNvCxnSpPr>
          <p:nvPr/>
        </p:nvCxnSpPr>
        <p:spPr>
          <a:xfrm>
            <a:off x="2363541" y="1598292"/>
            <a:ext cx="367340" cy="1108381"/>
          </a:xfrm>
          <a:prstGeom prst="line">
            <a:avLst/>
          </a:prstGeom>
          <a:ln w="539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id="{0C7F1490-13D1-14B3-DC80-AECB45D87312}"/>
              </a:ext>
            </a:extLst>
          </p:cNvPr>
          <p:cNvCxnSpPr>
            <a:cxnSpLocks/>
          </p:cNvCxnSpPr>
          <p:nvPr/>
        </p:nvCxnSpPr>
        <p:spPr>
          <a:xfrm>
            <a:off x="1968069" y="665467"/>
            <a:ext cx="228841" cy="707164"/>
          </a:xfrm>
          <a:prstGeom prst="line">
            <a:avLst/>
          </a:prstGeom>
          <a:ln w="539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Rechte verbindingslijn 33">
            <a:extLst>
              <a:ext uri="{FF2B5EF4-FFF2-40B4-BE49-F238E27FC236}">
                <a16:creationId xmlns:a16="http://schemas.microsoft.com/office/drawing/2014/main" id="{EF86CA54-1A61-23EB-E167-CE0649917920}"/>
              </a:ext>
            </a:extLst>
          </p:cNvPr>
          <p:cNvCxnSpPr>
            <a:cxnSpLocks/>
          </p:cNvCxnSpPr>
          <p:nvPr/>
        </p:nvCxnSpPr>
        <p:spPr>
          <a:xfrm>
            <a:off x="2192380" y="1364002"/>
            <a:ext cx="162689" cy="234878"/>
          </a:xfrm>
          <a:prstGeom prst="line">
            <a:avLst/>
          </a:prstGeom>
          <a:ln w="539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Rechte verbindingslijn 37">
            <a:extLst>
              <a:ext uri="{FF2B5EF4-FFF2-40B4-BE49-F238E27FC236}">
                <a16:creationId xmlns:a16="http://schemas.microsoft.com/office/drawing/2014/main" id="{972B06C7-9D97-BB07-9B1A-C11CE730EABB}"/>
              </a:ext>
            </a:extLst>
          </p:cNvPr>
          <p:cNvCxnSpPr>
            <a:cxnSpLocks/>
          </p:cNvCxnSpPr>
          <p:nvPr/>
        </p:nvCxnSpPr>
        <p:spPr>
          <a:xfrm flipV="1">
            <a:off x="1864548" y="2709756"/>
            <a:ext cx="860801" cy="293284"/>
          </a:xfrm>
          <a:prstGeom prst="line">
            <a:avLst/>
          </a:prstGeom>
          <a:ln w="412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Rechte verbindingslijn 38">
            <a:extLst>
              <a:ext uri="{FF2B5EF4-FFF2-40B4-BE49-F238E27FC236}">
                <a16:creationId xmlns:a16="http://schemas.microsoft.com/office/drawing/2014/main" id="{0A0DB9AE-CE15-E120-35B4-A987F38107C9}"/>
              </a:ext>
            </a:extLst>
          </p:cNvPr>
          <p:cNvCxnSpPr>
            <a:cxnSpLocks/>
          </p:cNvCxnSpPr>
          <p:nvPr/>
        </p:nvCxnSpPr>
        <p:spPr>
          <a:xfrm flipV="1">
            <a:off x="2228675" y="1969388"/>
            <a:ext cx="226814" cy="7105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Rechte verbindingslijn 45">
            <a:extLst>
              <a:ext uri="{FF2B5EF4-FFF2-40B4-BE49-F238E27FC236}">
                <a16:creationId xmlns:a16="http://schemas.microsoft.com/office/drawing/2014/main" id="{512F815E-F27C-BE98-F006-67359DBD093E}"/>
              </a:ext>
            </a:extLst>
          </p:cNvPr>
          <p:cNvCxnSpPr>
            <a:cxnSpLocks/>
          </p:cNvCxnSpPr>
          <p:nvPr/>
        </p:nvCxnSpPr>
        <p:spPr>
          <a:xfrm flipH="1" flipV="1">
            <a:off x="1799758" y="2832716"/>
            <a:ext cx="59640" cy="182887"/>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hthoek 9">
            <a:extLst>
              <a:ext uri="{FF2B5EF4-FFF2-40B4-BE49-F238E27FC236}">
                <a16:creationId xmlns:a16="http://schemas.microsoft.com/office/drawing/2014/main" id="{D4BDF740-9753-2CAC-87C5-011721AED0DC}"/>
              </a:ext>
            </a:extLst>
          </p:cNvPr>
          <p:cNvSpPr/>
          <p:nvPr/>
        </p:nvSpPr>
        <p:spPr>
          <a:xfrm rot="20555799">
            <a:off x="1760827" y="591643"/>
            <a:ext cx="61544" cy="119159"/>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11" name="Rechthoek 10">
            <a:extLst>
              <a:ext uri="{FF2B5EF4-FFF2-40B4-BE49-F238E27FC236}">
                <a16:creationId xmlns:a16="http://schemas.microsoft.com/office/drawing/2014/main" id="{4FD1176A-B064-DCAE-D585-3CE82675067A}"/>
              </a:ext>
            </a:extLst>
          </p:cNvPr>
          <p:cNvSpPr/>
          <p:nvPr/>
        </p:nvSpPr>
        <p:spPr>
          <a:xfrm rot="20555799">
            <a:off x="2437887" y="2293576"/>
            <a:ext cx="119066" cy="84605"/>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12" name="Rechthoek 11">
            <a:extLst>
              <a:ext uri="{FF2B5EF4-FFF2-40B4-BE49-F238E27FC236}">
                <a16:creationId xmlns:a16="http://schemas.microsoft.com/office/drawing/2014/main" id="{3DE920F8-27D4-29C5-53A5-4D1DD823D6A8}"/>
              </a:ext>
            </a:extLst>
          </p:cNvPr>
          <p:cNvSpPr/>
          <p:nvPr/>
        </p:nvSpPr>
        <p:spPr>
          <a:xfrm rot="20555799">
            <a:off x="2286968" y="2334121"/>
            <a:ext cx="119066" cy="84605"/>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13" name="Rechthoek 12">
            <a:extLst>
              <a:ext uri="{FF2B5EF4-FFF2-40B4-BE49-F238E27FC236}">
                <a16:creationId xmlns:a16="http://schemas.microsoft.com/office/drawing/2014/main" id="{A9838CE4-C2CA-0A28-B645-5BEDF4EF4395}"/>
              </a:ext>
            </a:extLst>
          </p:cNvPr>
          <p:cNvSpPr/>
          <p:nvPr/>
        </p:nvSpPr>
        <p:spPr>
          <a:xfrm rot="20555799">
            <a:off x="2153989" y="2382473"/>
            <a:ext cx="119066" cy="84605"/>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14" name="Rechthoek 13">
            <a:extLst>
              <a:ext uri="{FF2B5EF4-FFF2-40B4-BE49-F238E27FC236}">
                <a16:creationId xmlns:a16="http://schemas.microsoft.com/office/drawing/2014/main" id="{7E9E4F89-EA8E-A9C0-07FD-AC2A1C106E13}"/>
              </a:ext>
            </a:extLst>
          </p:cNvPr>
          <p:cNvSpPr/>
          <p:nvPr/>
        </p:nvSpPr>
        <p:spPr>
          <a:xfrm rot="20555799">
            <a:off x="2015068" y="2417356"/>
            <a:ext cx="119066" cy="84605"/>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16" name="Rechthoek 15">
            <a:extLst>
              <a:ext uri="{FF2B5EF4-FFF2-40B4-BE49-F238E27FC236}">
                <a16:creationId xmlns:a16="http://schemas.microsoft.com/office/drawing/2014/main" id="{22D4D062-ACBB-90FB-BE7A-CA2494E2D3CB}"/>
              </a:ext>
            </a:extLst>
          </p:cNvPr>
          <p:cNvSpPr/>
          <p:nvPr/>
        </p:nvSpPr>
        <p:spPr>
          <a:xfrm rot="20555799">
            <a:off x="1879672" y="2467992"/>
            <a:ext cx="119066" cy="84605"/>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17" name="Rechthoek 16">
            <a:extLst>
              <a:ext uri="{FF2B5EF4-FFF2-40B4-BE49-F238E27FC236}">
                <a16:creationId xmlns:a16="http://schemas.microsoft.com/office/drawing/2014/main" id="{978FCEB4-5378-54CB-0170-7810044515D6}"/>
              </a:ext>
            </a:extLst>
          </p:cNvPr>
          <p:cNvSpPr/>
          <p:nvPr/>
        </p:nvSpPr>
        <p:spPr>
          <a:xfrm rot="20555799">
            <a:off x="1730499" y="2510694"/>
            <a:ext cx="119066" cy="84605"/>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18" name="Rechthoek 17">
            <a:extLst>
              <a:ext uri="{FF2B5EF4-FFF2-40B4-BE49-F238E27FC236}">
                <a16:creationId xmlns:a16="http://schemas.microsoft.com/office/drawing/2014/main" id="{318E1923-CA47-D630-8EFC-54FC05568D9B}"/>
              </a:ext>
            </a:extLst>
          </p:cNvPr>
          <p:cNvSpPr/>
          <p:nvPr/>
        </p:nvSpPr>
        <p:spPr>
          <a:xfrm rot="4354188">
            <a:off x="3099817" y="3215386"/>
            <a:ext cx="330600" cy="34289"/>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cxnSp>
        <p:nvCxnSpPr>
          <p:cNvPr id="36" name="Rechte verbindingslijn 35">
            <a:extLst>
              <a:ext uri="{FF2B5EF4-FFF2-40B4-BE49-F238E27FC236}">
                <a16:creationId xmlns:a16="http://schemas.microsoft.com/office/drawing/2014/main" id="{CC022BD7-5BDC-D356-6F24-1C44D6D27EF2}"/>
              </a:ext>
            </a:extLst>
          </p:cNvPr>
          <p:cNvCxnSpPr>
            <a:cxnSpLocks/>
          </p:cNvCxnSpPr>
          <p:nvPr/>
        </p:nvCxnSpPr>
        <p:spPr>
          <a:xfrm flipV="1">
            <a:off x="2126864" y="2067197"/>
            <a:ext cx="63804" cy="1970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9F1DAC0F-6B36-BFFE-041B-BE3FAD08163A}"/>
              </a:ext>
            </a:extLst>
          </p:cNvPr>
          <p:cNvCxnSpPr>
            <a:cxnSpLocks/>
          </p:cNvCxnSpPr>
          <p:nvPr/>
        </p:nvCxnSpPr>
        <p:spPr>
          <a:xfrm flipV="1">
            <a:off x="2021120" y="2095244"/>
            <a:ext cx="63804" cy="1970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Rechte verbindingslijn 43">
            <a:extLst>
              <a:ext uri="{FF2B5EF4-FFF2-40B4-BE49-F238E27FC236}">
                <a16:creationId xmlns:a16="http://schemas.microsoft.com/office/drawing/2014/main" id="{AE8CFF07-05AB-4C80-BBB6-A0AEE82C0706}"/>
              </a:ext>
            </a:extLst>
          </p:cNvPr>
          <p:cNvCxnSpPr>
            <a:cxnSpLocks/>
          </p:cNvCxnSpPr>
          <p:nvPr/>
        </p:nvCxnSpPr>
        <p:spPr>
          <a:xfrm flipV="1">
            <a:off x="1909336" y="2135600"/>
            <a:ext cx="63804" cy="1970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Rechte verbindingslijn 44">
            <a:extLst>
              <a:ext uri="{FF2B5EF4-FFF2-40B4-BE49-F238E27FC236}">
                <a16:creationId xmlns:a16="http://schemas.microsoft.com/office/drawing/2014/main" id="{6CFB67CE-3994-4219-F957-FFFBF1D2FD4E}"/>
              </a:ext>
            </a:extLst>
          </p:cNvPr>
          <p:cNvCxnSpPr>
            <a:cxnSpLocks/>
          </p:cNvCxnSpPr>
          <p:nvPr/>
        </p:nvCxnSpPr>
        <p:spPr>
          <a:xfrm flipV="1">
            <a:off x="1806881" y="2174348"/>
            <a:ext cx="63804" cy="1970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Rechte verbindingslijn 46">
            <a:extLst>
              <a:ext uri="{FF2B5EF4-FFF2-40B4-BE49-F238E27FC236}">
                <a16:creationId xmlns:a16="http://schemas.microsoft.com/office/drawing/2014/main" id="{F6B15E73-2500-8B00-22FF-9D6E3FC8480B}"/>
              </a:ext>
            </a:extLst>
          </p:cNvPr>
          <p:cNvCxnSpPr>
            <a:cxnSpLocks/>
          </p:cNvCxnSpPr>
          <p:nvPr/>
        </p:nvCxnSpPr>
        <p:spPr>
          <a:xfrm flipV="1">
            <a:off x="1702394" y="2200146"/>
            <a:ext cx="63804" cy="1970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Rechte verbindingslijn 47">
            <a:extLst>
              <a:ext uri="{FF2B5EF4-FFF2-40B4-BE49-F238E27FC236}">
                <a16:creationId xmlns:a16="http://schemas.microsoft.com/office/drawing/2014/main" id="{D9143233-F700-EA57-E2DE-B679299B9DA9}"/>
              </a:ext>
            </a:extLst>
          </p:cNvPr>
          <p:cNvCxnSpPr>
            <a:cxnSpLocks/>
          </p:cNvCxnSpPr>
          <p:nvPr/>
        </p:nvCxnSpPr>
        <p:spPr>
          <a:xfrm flipV="1">
            <a:off x="1507633" y="2267854"/>
            <a:ext cx="63804" cy="1970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Rechte verbindingslijn 48">
            <a:extLst>
              <a:ext uri="{FF2B5EF4-FFF2-40B4-BE49-F238E27FC236}">
                <a16:creationId xmlns:a16="http://schemas.microsoft.com/office/drawing/2014/main" id="{12634258-780A-EF60-9427-F72B539FA97D}"/>
              </a:ext>
            </a:extLst>
          </p:cNvPr>
          <p:cNvCxnSpPr>
            <a:cxnSpLocks/>
          </p:cNvCxnSpPr>
          <p:nvPr/>
        </p:nvCxnSpPr>
        <p:spPr>
          <a:xfrm flipV="1">
            <a:off x="1420717" y="2298649"/>
            <a:ext cx="63804" cy="1970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Rechte verbindingslijn 49">
            <a:extLst>
              <a:ext uri="{FF2B5EF4-FFF2-40B4-BE49-F238E27FC236}">
                <a16:creationId xmlns:a16="http://schemas.microsoft.com/office/drawing/2014/main" id="{60919B5D-46C9-521B-4CD5-31B7971AECE4}"/>
              </a:ext>
            </a:extLst>
          </p:cNvPr>
          <p:cNvCxnSpPr>
            <a:cxnSpLocks/>
          </p:cNvCxnSpPr>
          <p:nvPr/>
        </p:nvCxnSpPr>
        <p:spPr>
          <a:xfrm flipV="1">
            <a:off x="1318216" y="2326026"/>
            <a:ext cx="63804" cy="1970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Rechte verbindingslijn 50">
            <a:extLst>
              <a:ext uri="{FF2B5EF4-FFF2-40B4-BE49-F238E27FC236}">
                <a16:creationId xmlns:a16="http://schemas.microsoft.com/office/drawing/2014/main" id="{8F7B0DD2-7A6B-430E-F6D1-08E88E579267}"/>
              </a:ext>
            </a:extLst>
          </p:cNvPr>
          <p:cNvCxnSpPr>
            <a:cxnSpLocks/>
          </p:cNvCxnSpPr>
          <p:nvPr/>
        </p:nvCxnSpPr>
        <p:spPr>
          <a:xfrm flipV="1">
            <a:off x="1609963" y="2235114"/>
            <a:ext cx="63804" cy="1970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Rechte verbindingslijn 51">
            <a:extLst>
              <a:ext uri="{FF2B5EF4-FFF2-40B4-BE49-F238E27FC236}">
                <a16:creationId xmlns:a16="http://schemas.microsoft.com/office/drawing/2014/main" id="{642B8692-9BBD-6AEC-0F37-B3316F30A81B}"/>
              </a:ext>
            </a:extLst>
          </p:cNvPr>
          <p:cNvCxnSpPr>
            <a:cxnSpLocks/>
          </p:cNvCxnSpPr>
          <p:nvPr/>
        </p:nvCxnSpPr>
        <p:spPr>
          <a:xfrm>
            <a:off x="2215351" y="1902972"/>
            <a:ext cx="42283" cy="12778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Rechte verbindingslijn 61">
            <a:extLst>
              <a:ext uri="{FF2B5EF4-FFF2-40B4-BE49-F238E27FC236}">
                <a16:creationId xmlns:a16="http://schemas.microsoft.com/office/drawing/2014/main" id="{A21D4AD1-42EB-513F-DA12-EDCD38A90DD5}"/>
              </a:ext>
            </a:extLst>
          </p:cNvPr>
          <p:cNvCxnSpPr>
            <a:cxnSpLocks/>
          </p:cNvCxnSpPr>
          <p:nvPr/>
        </p:nvCxnSpPr>
        <p:spPr>
          <a:xfrm flipH="1" flipV="1">
            <a:off x="1875495" y="3069686"/>
            <a:ext cx="25737" cy="9144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Rechte verbindingslijn 63">
            <a:extLst>
              <a:ext uri="{FF2B5EF4-FFF2-40B4-BE49-F238E27FC236}">
                <a16:creationId xmlns:a16="http://schemas.microsoft.com/office/drawing/2014/main" id="{B889C326-9770-51D6-93F8-ACBE455E57B2}"/>
              </a:ext>
            </a:extLst>
          </p:cNvPr>
          <p:cNvCxnSpPr>
            <a:cxnSpLocks/>
          </p:cNvCxnSpPr>
          <p:nvPr/>
        </p:nvCxnSpPr>
        <p:spPr>
          <a:xfrm flipH="1" flipV="1">
            <a:off x="1920899" y="3211464"/>
            <a:ext cx="25737" cy="9144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Rechte verbindingslijn 64">
            <a:extLst>
              <a:ext uri="{FF2B5EF4-FFF2-40B4-BE49-F238E27FC236}">
                <a16:creationId xmlns:a16="http://schemas.microsoft.com/office/drawing/2014/main" id="{31168698-D2EE-1F0D-861E-1ED777B9DC42}"/>
              </a:ext>
            </a:extLst>
          </p:cNvPr>
          <p:cNvCxnSpPr>
            <a:cxnSpLocks/>
          </p:cNvCxnSpPr>
          <p:nvPr/>
        </p:nvCxnSpPr>
        <p:spPr>
          <a:xfrm flipH="1" flipV="1">
            <a:off x="1960271" y="3337288"/>
            <a:ext cx="25737" cy="9144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Rechte verbindingslijn 65">
            <a:extLst>
              <a:ext uri="{FF2B5EF4-FFF2-40B4-BE49-F238E27FC236}">
                <a16:creationId xmlns:a16="http://schemas.microsoft.com/office/drawing/2014/main" id="{973284B6-9B2F-DF1F-7A2E-D0BDE7A96B0D}"/>
              </a:ext>
            </a:extLst>
          </p:cNvPr>
          <p:cNvCxnSpPr>
            <a:cxnSpLocks/>
          </p:cNvCxnSpPr>
          <p:nvPr/>
        </p:nvCxnSpPr>
        <p:spPr>
          <a:xfrm flipH="1" flipV="1">
            <a:off x="2008251" y="3473763"/>
            <a:ext cx="25737" cy="9144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Rechte verbindingslijn 66">
            <a:extLst>
              <a:ext uri="{FF2B5EF4-FFF2-40B4-BE49-F238E27FC236}">
                <a16:creationId xmlns:a16="http://schemas.microsoft.com/office/drawing/2014/main" id="{6FF9C53A-8083-B4D8-680A-1ECFF3EA525A}"/>
              </a:ext>
            </a:extLst>
          </p:cNvPr>
          <p:cNvCxnSpPr>
            <a:cxnSpLocks/>
          </p:cNvCxnSpPr>
          <p:nvPr/>
        </p:nvCxnSpPr>
        <p:spPr>
          <a:xfrm flipH="1" flipV="1">
            <a:off x="2053851" y="3628707"/>
            <a:ext cx="25737" cy="9144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Rechte verbindingslijn 67">
            <a:extLst>
              <a:ext uri="{FF2B5EF4-FFF2-40B4-BE49-F238E27FC236}">
                <a16:creationId xmlns:a16="http://schemas.microsoft.com/office/drawing/2014/main" id="{BECA493E-CD5B-1E76-8021-62FB9A664050}"/>
              </a:ext>
            </a:extLst>
          </p:cNvPr>
          <p:cNvCxnSpPr>
            <a:cxnSpLocks/>
          </p:cNvCxnSpPr>
          <p:nvPr/>
        </p:nvCxnSpPr>
        <p:spPr>
          <a:xfrm flipH="1" flipV="1">
            <a:off x="2101248" y="3765474"/>
            <a:ext cx="25737" cy="9144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Rechte verbindingslijn 68">
            <a:extLst>
              <a:ext uri="{FF2B5EF4-FFF2-40B4-BE49-F238E27FC236}">
                <a16:creationId xmlns:a16="http://schemas.microsoft.com/office/drawing/2014/main" id="{840EF40A-8B19-3E2A-6504-88C61D5956E7}"/>
              </a:ext>
            </a:extLst>
          </p:cNvPr>
          <p:cNvCxnSpPr>
            <a:cxnSpLocks/>
          </p:cNvCxnSpPr>
          <p:nvPr/>
        </p:nvCxnSpPr>
        <p:spPr>
          <a:xfrm flipV="1">
            <a:off x="2114250" y="3915507"/>
            <a:ext cx="12614" cy="10358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Rechte verbindingslijn 71">
            <a:extLst>
              <a:ext uri="{FF2B5EF4-FFF2-40B4-BE49-F238E27FC236}">
                <a16:creationId xmlns:a16="http://schemas.microsoft.com/office/drawing/2014/main" id="{D9588DF7-CF8E-CF24-9B1F-920D874BE42F}"/>
              </a:ext>
            </a:extLst>
          </p:cNvPr>
          <p:cNvCxnSpPr>
            <a:cxnSpLocks/>
          </p:cNvCxnSpPr>
          <p:nvPr/>
        </p:nvCxnSpPr>
        <p:spPr>
          <a:xfrm flipV="1">
            <a:off x="2103009" y="4092478"/>
            <a:ext cx="12869" cy="109103"/>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Rechte verbindingslijn 76">
            <a:extLst>
              <a:ext uri="{FF2B5EF4-FFF2-40B4-BE49-F238E27FC236}">
                <a16:creationId xmlns:a16="http://schemas.microsoft.com/office/drawing/2014/main" id="{FE0A5DC8-2533-783D-DF69-10419A7D4FD9}"/>
              </a:ext>
            </a:extLst>
          </p:cNvPr>
          <p:cNvCxnSpPr>
            <a:cxnSpLocks/>
          </p:cNvCxnSpPr>
          <p:nvPr/>
        </p:nvCxnSpPr>
        <p:spPr>
          <a:xfrm flipH="1" flipV="1">
            <a:off x="2113113" y="4273500"/>
            <a:ext cx="25737" cy="9144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Rechte verbindingslijn 77">
            <a:extLst>
              <a:ext uri="{FF2B5EF4-FFF2-40B4-BE49-F238E27FC236}">
                <a16:creationId xmlns:a16="http://schemas.microsoft.com/office/drawing/2014/main" id="{4D6ECA5E-F55F-FF1C-EB08-81B98FDE34C9}"/>
              </a:ext>
            </a:extLst>
          </p:cNvPr>
          <p:cNvCxnSpPr>
            <a:cxnSpLocks/>
          </p:cNvCxnSpPr>
          <p:nvPr/>
        </p:nvCxnSpPr>
        <p:spPr>
          <a:xfrm flipH="1" flipV="1">
            <a:off x="2158766" y="4407033"/>
            <a:ext cx="25737" cy="9144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Ovaal 8">
            <a:extLst>
              <a:ext uri="{FF2B5EF4-FFF2-40B4-BE49-F238E27FC236}">
                <a16:creationId xmlns:a16="http://schemas.microsoft.com/office/drawing/2014/main" id="{34279535-D9F2-FBAF-97F8-7D6B855EE43A}"/>
              </a:ext>
            </a:extLst>
          </p:cNvPr>
          <p:cNvSpPr/>
          <p:nvPr/>
        </p:nvSpPr>
        <p:spPr>
          <a:xfrm rot="20605799">
            <a:off x="725487" y="693305"/>
            <a:ext cx="1156896" cy="218845"/>
          </a:xfrm>
          <a:prstGeom prst="ellipse">
            <a:avLst/>
          </a:prstGeom>
          <a:solidFill>
            <a:schemeClr val="accent1">
              <a:lumMod val="40000"/>
              <a:lumOff val="60000"/>
              <a:alpha val="13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15" name="Ovaal 14">
            <a:extLst>
              <a:ext uri="{FF2B5EF4-FFF2-40B4-BE49-F238E27FC236}">
                <a16:creationId xmlns:a16="http://schemas.microsoft.com/office/drawing/2014/main" id="{07E56D4A-D0F7-C5CB-7ED2-7E1DC20E4E64}"/>
              </a:ext>
            </a:extLst>
          </p:cNvPr>
          <p:cNvSpPr/>
          <p:nvPr/>
        </p:nvSpPr>
        <p:spPr>
          <a:xfrm rot="20605799">
            <a:off x="1356267" y="1747836"/>
            <a:ext cx="1156896" cy="128072"/>
          </a:xfrm>
          <a:prstGeom prst="ellipse">
            <a:avLst/>
          </a:prstGeom>
          <a:solidFill>
            <a:schemeClr val="accent1">
              <a:lumMod val="40000"/>
              <a:lumOff val="60000"/>
              <a:alpha val="13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21" name="Ovaal 20">
            <a:extLst>
              <a:ext uri="{FF2B5EF4-FFF2-40B4-BE49-F238E27FC236}">
                <a16:creationId xmlns:a16="http://schemas.microsoft.com/office/drawing/2014/main" id="{9E26FC27-990D-FBD7-3A65-526E01134DF2}"/>
              </a:ext>
            </a:extLst>
          </p:cNvPr>
          <p:cNvSpPr/>
          <p:nvPr/>
        </p:nvSpPr>
        <p:spPr>
          <a:xfrm rot="4152183">
            <a:off x="1981654" y="1079628"/>
            <a:ext cx="455339" cy="104615"/>
          </a:xfrm>
          <a:prstGeom prst="ellipse">
            <a:avLst/>
          </a:prstGeom>
          <a:solidFill>
            <a:schemeClr val="accent1">
              <a:lumMod val="40000"/>
              <a:lumOff val="60000"/>
              <a:alpha val="13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22" name="Ovaal 21">
            <a:extLst>
              <a:ext uri="{FF2B5EF4-FFF2-40B4-BE49-F238E27FC236}">
                <a16:creationId xmlns:a16="http://schemas.microsoft.com/office/drawing/2014/main" id="{1296C928-23D6-3EEA-C1B7-8C1E5566126F}"/>
              </a:ext>
            </a:extLst>
          </p:cNvPr>
          <p:cNvSpPr/>
          <p:nvPr/>
        </p:nvSpPr>
        <p:spPr>
          <a:xfrm rot="4152183">
            <a:off x="2296220" y="1689084"/>
            <a:ext cx="455339" cy="104615"/>
          </a:xfrm>
          <a:prstGeom prst="ellipse">
            <a:avLst/>
          </a:prstGeom>
          <a:solidFill>
            <a:schemeClr val="accent1">
              <a:lumMod val="40000"/>
              <a:lumOff val="60000"/>
              <a:alpha val="13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23" name="Ovaal 22">
            <a:extLst>
              <a:ext uri="{FF2B5EF4-FFF2-40B4-BE49-F238E27FC236}">
                <a16:creationId xmlns:a16="http://schemas.microsoft.com/office/drawing/2014/main" id="{696794AA-ACAE-79B3-13DA-903990A3AF72}"/>
              </a:ext>
            </a:extLst>
          </p:cNvPr>
          <p:cNvSpPr/>
          <p:nvPr/>
        </p:nvSpPr>
        <p:spPr>
          <a:xfrm rot="4152183">
            <a:off x="2593345" y="2465767"/>
            <a:ext cx="455339" cy="129149"/>
          </a:xfrm>
          <a:prstGeom prst="ellipse">
            <a:avLst/>
          </a:prstGeom>
          <a:solidFill>
            <a:schemeClr val="accent1">
              <a:lumMod val="40000"/>
              <a:lumOff val="60000"/>
              <a:alpha val="13000"/>
            </a:schemeClr>
          </a:solid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24" name="Ovaal 23">
            <a:extLst>
              <a:ext uri="{FF2B5EF4-FFF2-40B4-BE49-F238E27FC236}">
                <a16:creationId xmlns:a16="http://schemas.microsoft.com/office/drawing/2014/main" id="{929AF617-B8C4-BF12-7EF1-0CB9319DBF71}"/>
              </a:ext>
            </a:extLst>
          </p:cNvPr>
          <p:cNvSpPr/>
          <p:nvPr/>
        </p:nvSpPr>
        <p:spPr>
          <a:xfrm rot="4152183">
            <a:off x="3037447" y="3159156"/>
            <a:ext cx="455339" cy="104615"/>
          </a:xfrm>
          <a:prstGeom prst="ellipse">
            <a:avLst/>
          </a:prstGeom>
          <a:solidFill>
            <a:schemeClr val="accent1">
              <a:lumMod val="40000"/>
              <a:lumOff val="60000"/>
              <a:alpha val="13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26" name="Ovaal 25">
            <a:extLst>
              <a:ext uri="{FF2B5EF4-FFF2-40B4-BE49-F238E27FC236}">
                <a16:creationId xmlns:a16="http://schemas.microsoft.com/office/drawing/2014/main" id="{BDEEDAFC-273E-1C06-B238-4CC373B95E95}"/>
              </a:ext>
            </a:extLst>
          </p:cNvPr>
          <p:cNvSpPr/>
          <p:nvPr/>
        </p:nvSpPr>
        <p:spPr>
          <a:xfrm rot="20426800">
            <a:off x="2365729" y="2594166"/>
            <a:ext cx="182945" cy="201130"/>
          </a:xfrm>
          <a:prstGeom prst="ellipse">
            <a:avLst/>
          </a:prstGeom>
          <a:solidFill>
            <a:schemeClr val="accent1">
              <a:lumMod val="40000"/>
              <a:lumOff val="60000"/>
              <a:alpha val="13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27" name="Ovaal 26">
            <a:extLst>
              <a:ext uri="{FF2B5EF4-FFF2-40B4-BE49-F238E27FC236}">
                <a16:creationId xmlns:a16="http://schemas.microsoft.com/office/drawing/2014/main" id="{FB4F0740-3254-17E0-9A5A-CB2917C02E78}"/>
              </a:ext>
            </a:extLst>
          </p:cNvPr>
          <p:cNvSpPr/>
          <p:nvPr/>
        </p:nvSpPr>
        <p:spPr>
          <a:xfrm rot="20426800">
            <a:off x="1520323" y="2932557"/>
            <a:ext cx="340313" cy="318703"/>
          </a:xfrm>
          <a:prstGeom prst="ellipse">
            <a:avLst/>
          </a:prstGeom>
          <a:solidFill>
            <a:schemeClr val="accent1">
              <a:lumMod val="40000"/>
              <a:lumOff val="60000"/>
              <a:alpha val="13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28" name="Ovaal 27">
            <a:extLst>
              <a:ext uri="{FF2B5EF4-FFF2-40B4-BE49-F238E27FC236}">
                <a16:creationId xmlns:a16="http://schemas.microsoft.com/office/drawing/2014/main" id="{E6931E5B-AFB1-9F9B-F0D4-4DBA819EC29C}"/>
              </a:ext>
            </a:extLst>
          </p:cNvPr>
          <p:cNvSpPr/>
          <p:nvPr/>
        </p:nvSpPr>
        <p:spPr>
          <a:xfrm rot="20426800">
            <a:off x="1489245" y="3233440"/>
            <a:ext cx="340313" cy="333152"/>
          </a:xfrm>
          <a:prstGeom prst="ellipse">
            <a:avLst/>
          </a:prstGeom>
          <a:solidFill>
            <a:schemeClr val="accent1">
              <a:lumMod val="40000"/>
              <a:lumOff val="60000"/>
              <a:alpha val="13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31" name="Ovaal 30">
            <a:extLst>
              <a:ext uri="{FF2B5EF4-FFF2-40B4-BE49-F238E27FC236}">
                <a16:creationId xmlns:a16="http://schemas.microsoft.com/office/drawing/2014/main" id="{A7122A2D-D29F-FEB9-EF77-D4C62DBC9FF3}"/>
              </a:ext>
            </a:extLst>
          </p:cNvPr>
          <p:cNvSpPr/>
          <p:nvPr/>
        </p:nvSpPr>
        <p:spPr>
          <a:xfrm rot="20426800">
            <a:off x="1372489" y="2977479"/>
            <a:ext cx="124382" cy="155120"/>
          </a:xfrm>
          <a:prstGeom prst="ellipse">
            <a:avLst/>
          </a:prstGeom>
          <a:solidFill>
            <a:schemeClr val="accent1">
              <a:lumMod val="40000"/>
              <a:lumOff val="60000"/>
              <a:alpha val="13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33" name="Ovaal 32">
            <a:extLst>
              <a:ext uri="{FF2B5EF4-FFF2-40B4-BE49-F238E27FC236}">
                <a16:creationId xmlns:a16="http://schemas.microsoft.com/office/drawing/2014/main" id="{8D013C89-880D-FB05-B94B-C79EAE07E2AD}"/>
              </a:ext>
            </a:extLst>
          </p:cNvPr>
          <p:cNvSpPr/>
          <p:nvPr/>
        </p:nvSpPr>
        <p:spPr>
          <a:xfrm rot="20426800">
            <a:off x="1517905" y="2918525"/>
            <a:ext cx="340313" cy="333152"/>
          </a:xfrm>
          <a:prstGeom prst="ellipse">
            <a:avLst/>
          </a:prstGeom>
          <a:solidFill>
            <a:schemeClr val="accent1">
              <a:lumMod val="40000"/>
              <a:lumOff val="60000"/>
              <a:alpha val="13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35" name="Ovaal 34">
            <a:extLst>
              <a:ext uri="{FF2B5EF4-FFF2-40B4-BE49-F238E27FC236}">
                <a16:creationId xmlns:a16="http://schemas.microsoft.com/office/drawing/2014/main" id="{3C073704-1F2A-5C69-8D79-77975BA812BE}"/>
              </a:ext>
            </a:extLst>
          </p:cNvPr>
          <p:cNvSpPr/>
          <p:nvPr/>
        </p:nvSpPr>
        <p:spPr>
          <a:xfrm rot="20426800">
            <a:off x="1857658" y="2826427"/>
            <a:ext cx="124382" cy="155120"/>
          </a:xfrm>
          <a:prstGeom prst="ellipse">
            <a:avLst/>
          </a:prstGeom>
          <a:solidFill>
            <a:schemeClr val="accent1">
              <a:lumMod val="40000"/>
              <a:lumOff val="60000"/>
              <a:alpha val="13000"/>
            </a:schemeClr>
          </a:solid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37" name="Ovaal 36">
            <a:extLst>
              <a:ext uri="{FF2B5EF4-FFF2-40B4-BE49-F238E27FC236}">
                <a16:creationId xmlns:a16="http://schemas.microsoft.com/office/drawing/2014/main" id="{3C558891-98E9-07A8-10F3-0DC119E71E4B}"/>
              </a:ext>
            </a:extLst>
          </p:cNvPr>
          <p:cNvSpPr/>
          <p:nvPr/>
        </p:nvSpPr>
        <p:spPr>
          <a:xfrm rot="20426800">
            <a:off x="1701493" y="2041132"/>
            <a:ext cx="124382" cy="155120"/>
          </a:xfrm>
          <a:prstGeom prst="ellipse">
            <a:avLst/>
          </a:prstGeom>
          <a:solidFill>
            <a:schemeClr val="accent1">
              <a:lumMod val="40000"/>
              <a:lumOff val="60000"/>
              <a:alpha val="13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40" name="Ovaal 39">
            <a:extLst>
              <a:ext uri="{FF2B5EF4-FFF2-40B4-BE49-F238E27FC236}">
                <a16:creationId xmlns:a16="http://schemas.microsoft.com/office/drawing/2014/main" id="{BB77C063-C6AF-9FFA-1645-1837272D69E3}"/>
              </a:ext>
            </a:extLst>
          </p:cNvPr>
          <p:cNvSpPr/>
          <p:nvPr/>
        </p:nvSpPr>
        <p:spPr>
          <a:xfrm rot="20426800">
            <a:off x="1944701" y="1968333"/>
            <a:ext cx="124382" cy="155120"/>
          </a:xfrm>
          <a:prstGeom prst="ellipse">
            <a:avLst/>
          </a:prstGeom>
          <a:solidFill>
            <a:schemeClr val="accent1">
              <a:lumMod val="40000"/>
              <a:lumOff val="60000"/>
              <a:alpha val="13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41" name="Ovaal 40">
            <a:extLst>
              <a:ext uri="{FF2B5EF4-FFF2-40B4-BE49-F238E27FC236}">
                <a16:creationId xmlns:a16="http://schemas.microsoft.com/office/drawing/2014/main" id="{EF2D7EC3-9797-183F-18DA-56A8A658852F}"/>
              </a:ext>
            </a:extLst>
          </p:cNvPr>
          <p:cNvSpPr/>
          <p:nvPr/>
        </p:nvSpPr>
        <p:spPr>
          <a:xfrm rot="20426800">
            <a:off x="2131815" y="1895859"/>
            <a:ext cx="124382" cy="155120"/>
          </a:xfrm>
          <a:prstGeom prst="ellipse">
            <a:avLst/>
          </a:prstGeom>
          <a:solidFill>
            <a:schemeClr val="accent1">
              <a:lumMod val="40000"/>
              <a:lumOff val="60000"/>
              <a:alpha val="13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43" name="Ovaal 42">
            <a:extLst>
              <a:ext uri="{FF2B5EF4-FFF2-40B4-BE49-F238E27FC236}">
                <a16:creationId xmlns:a16="http://schemas.microsoft.com/office/drawing/2014/main" id="{E8F92668-0BD6-B24A-C04B-A50A40284443}"/>
              </a:ext>
            </a:extLst>
          </p:cNvPr>
          <p:cNvSpPr/>
          <p:nvPr/>
        </p:nvSpPr>
        <p:spPr>
          <a:xfrm rot="20426800">
            <a:off x="2349032" y="1836298"/>
            <a:ext cx="124382" cy="155120"/>
          </a:xfrm>
          <a:prstGeom prst="ellipse">
            <a:avLst/>
          </a:prstGeom>
          <a:solidFill>
            <a:schemeClr val="accent1">
              <a:lumMod val="40000"/>
              <a:lumOff val="60000"/>
              <a:alpha val="13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4" name="Rechthoek 3">
            <a:extLst>
              <a:ext uri="{FF2B5EF4-FFF2-40B4-BE49-F238E27FC236}">
                <a16:creationId xmlns:a16="http://schemas.microsoft.com/office/drawing/2014/main" id="{0466ED95-3F82-284F-07BC-D8B249D555C1}"/>
              </a:ext>
            </a:extLst>
          </p:cNvPr>
          <p:cNvSpPr/>
          <p:nvPr/>
        </p:nvSpPr>
        <p:spPr>
          <a:xfrm rot="4360959">
            <a:off x="1017664" y="2972206"/>
            <a:ext cx="192300" cy="86795"/>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20" name="Ovaal 19">
            <a:extLst>
              <a:ext uri="{FF2B5EF4-FFF2-40B4-BE49-F238E27FC236}">
                <a16:creationId xmlns:a16="http://schemas.microsoft.com/office/drawing/2014/main" id="{D98C7DDE-8898-44A6-B20A-918CCCC6B699}"/>
              </a:ext>
            </a:extLst>
          </p:cNvPr>
          <p:cNvSpPr/>
          <p:nvPr/>
        </p:nvSpPr>
        <p:spPr>
          <a:xfrm rot="20605799">
            <a:off x="963341" y="2770514"/>
            <a:ext cx="881760" cy="188358"/>
          </a:xfrm>
          <a:prstGeom prst="ellipse">
            <a:avLst/>
          </a:prstGeom>
          <a:solidFill>
            <a:schemeClr val="accent1">
              <a:lumMod val="40000"/>
              <a:lumOff val="60000"/>
              <a:alpha val="13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5" name="Rechthoek 4">
            <a:extLst>
              <a:ext uri="{FF2B5EF4-FFF2-40B4-BE49-F238E27FC236}">
                <a16:creationId xmlns:a16="http://schemas.microsoft.com/office/drawing/2014/main" id="{8100F74D-91E2-828A-9FD6-0EF398588BE2}"/>
              </a:ext>
            </a:extLst>
          </p:cNvPr>
          <p:cNvSpPr/>
          <p:nvPr/>
        </p:nvSpPr>
        <p:spPr>
          <a:xfrm rot="4360959">
            <a:off x="1054329" y="3178122"/>
            <a:ext cx="192300" cy="4486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29" name="Ovaal 28">
            <a:extLst>
              <a:ext uri="{FF2B5EF4-FFF2-40B4-BE49-F238E27FC236}">
                <a16:creationId xmlns:a16="http://schemas.microsoft.com/office/drawing/2014/main" id="{E950DC67-2072-1A13-AD48-67D57E4FEF7D}"/>
              </a:ext>
            </a:extLst>
          </p:cNvPr>
          <p:cNvSpPr/>
          <p:nvPr/>
        </p:nvSpPr>
        <p:spPr>
          <a:xfrm rot="20426800">
            <a:off x="1161542" y="3113607"/>
            <a:ext cx="297003" cy="259608"/>
          </a:xfrm>
          <a:prstGeom prst="ellipse">
            <a:avLst/>
          </a:prstGeom>
          <a:solidFill>
            <a:schemeClr val="accent1">
              <a:lumMod val="40000"/>
              <a:lumOff val="60000"/>
              <a:alpha val="13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19" name="Tekstvak 18">
            <a:extLst>
              <a:ext uri="{FF2B5EF4-FFF2-40B4-BE49-F238E27FC236}">
                <a16:creationId xmlns:a16="http://schemas.microsoft.com/office/drawing/2014/main" id="{79BBD119-9055-70AE-DECA-129F53D1FB50}"/>
              </a:ext>
            </a:extLst>
          </p:cNvPr>
          <p:cNvSpPr txBox="1"/>
          <p:nvPr/>
        </p:nvSpPr>
        <p:spPr>
          <a:xfrm>
            <a:off x="3537221" y="180125"/>
            <a:ext cx="5264206" cy="276999"/>
          </a:xfrm>
          <a:prstGeom prst="rect">
            <a:avLst/>
          </a:prstGeom>
          <a:noFill/>
        </p:spPr>
        <p:txBody>
          <a:bodyPr wrap="square" lIns="0" tIns="0" rIns="0" bIns="0"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Tahoma"/>
                <a:ea typeface="+mn-ea"/>
                <a:cs typeface="+mn-cs"/>
              </a:rPr>
              <a:t>Aanzet Fasering Energieaanpak Vinkhuizen</a:t>
            </a:r>
          </a:p>
        </p:txBody>
      </p:sp>
      <p:sp>
        <p:nvSpPr>
          <p:cNvPr id="8" name="Ovaal 7">
            <a:extLst>
              <a:ext uri="{FF2B5EF4-FFF2-40B4-BE49-F238E27FC236}">
                <a16:creationId xmlns:a16="http://schemas.microsoft.com/office/drawing/2014/main" id="{7A906F83-AE58-DD35-29E5-390EB2F8ED7F}"/>
              </a:ext>
            </a:extLst>
          </p:cNvPr>
          <p:cNvSpPr/>
          <p:nvPr/>
        </p:nvSpPr>
        <p:spPr>
          <a:xfrm rot="20426800">
            <a:off x="2527118" y="2391028"/>
            <a:ext cx="112644" cy="294110"/>
          </a:xfrm>
          <a:prstGeom prst="ellipse">
            <a:avLst/>
          </a:prstGeom>
          <a:solidFill>
            <a:schemeClr val="accent1">
              <a:lumMod val="40000"/>
              <a:lumOff val="60000"/>
              <a:alpha val="13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53" name="Ovaal 52">
            <a:extLst>
              <a:ext uri="{FF2B5EF4-FFF2-40B4-BE49-F238E27FC236}">
                <a16:creationId xmlns:a16="http://schemas.microsoft.com/office/drawing/2014/main" id="{EBD4C3AE-FF26-235A-FE77-7B768BFC706E}"/>
              </a:ext>
            </a:extLst>
          </p:cNvPr>
          <p:cNvSpPr/>
          <p:nvPr/>
        </p:nvSpPr>
        <p:spPr>
          <a:xfrm rot="20457280">
            <a:off x="2284954" y="2462260"/>
            <a:ext cx="237145" cy="108199"/>
          </a:xfrm>
          <a:prstGeom prst="ellipse">
            <a:avLst/>
          </a:prstGeom>
          <a:solidFill>
            <a:schemeClr val="accent1">
              <a:lumMod val="40000"/>
              <a:lumOff val="60000"/>
              <a:alpha val="13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58" name="Tekstvak 57">
            <a:extLst>
              <a:ext uri="{FF2B5EF4-FFF2-40B4-BE49-F238E27FC236}">
                <a16:creationId xmlns:a16="http://schemas.microsoft.com/office/drawing/2014/main" id="{D71C99AD-0FD6-3B96-FCE3-E41739552823}"/>
              </a:ext>
            </a:extLst>
          </p:cNvPr>
          <p:cNvSpPr txBox="1"/>
          <p:nvPr/>
        </p:nvSpPr>
        <p:spPr>
          <a:xfrm>
            <a:off x="3134654" y="678986"/>
            <a:ext cx="4619335" cy="1661993"/>
          </a:xfrm>
          <a:prstGeom prst="rect">
            <a:avLst/>
          </a:prstGeom>
          <a:solidFill>
            <a:schemeClr val="bg1"/>
          </a:solidFill>
          <a:ln>
            <a:noFill/>
          </a:ln>
        </p:spPr>
        <p:txBody>
          <a:bodyPr wrap="square" lIns="0" tIns="0" rIns="0" bIns="0"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nl-NL" sz="1200" b="1" dirty="0"/>
              <a:t>Van ‘net volgt klant’ naar integraal buurtontwerp</a:t>
            </a:r>
          </a:p>
          <a:p>
            <a:pPr marL="214313" indent="-214313" algn="l">
              <a:buFont typeface="Arial" panose="020B0604020202020204" pitchFamily="34" charset="0"/>
              <a:buChar char="•"/>
            </a:pPr>
            <a:r>
              <a:rPr lang="nl-NL" sz="1200" dirty="0"/>
              <a:t>Corporatie, WarmteStad, gemeente</a:t>
            </a:r>
          </a:p>
          <a:p>
            <a:pPr algn="l"/>
            <a:endParaRPr lang="nl-NL" sz="1200" dirty="0"/>
          </a:p>
          <a:p>
            <a:pPr algn="l"/>
            <a:r>
              <a:rPr lang="nl-NL" sz="1200" b="1" dirty="0"/>
              <a:t>Van straat (Veldspaatlaan) naar buurt: </a:t>
            </a:r>
          </a:p>
          <a:p>
            <a:pPr marL="214313" indent="-214313" algn="l">
              <a:buFont typeface="Arial" panose="020B0604020202020204" pitchFamily="34" charset="0"/>
              <a:buChar char="•"/>
            </a:pPr>
            <a:r>
              <a:rPr lang="nl-NL" sz="1200" dirty="0"/>
              <a:t>Warmte, hemelwaterriool, groen</a:t>
            </a:r>
          </a:p>
          <a:p>
            <a:pPr marL="214313" indent="-214313" algn="l">
              <a:buFont typeface="Arial" panose="020B0604020202020204" pitchFamily="34" charset="0"/>
              <a:buChar char="•"/>
            </a:pPr>
            <a:r>
              <a:rPr lang="nl-NL" sz="1200" b="1" dirty="0"/>
              <a:t>Compact </a:t>
            </a:r>
            <a:r>
              <a:rPr lang="nl-NL" sz="1200" dirty="0"/>
              <a:t>ontwerpteam Openbare ruimte</a:t>
            </a:r>
          </a:p>
          <a:p>
            <a:pPr marL="557213" lvl="1" indent="-214313">
              <a:buFont typeface="Arial" panose="020B0604020202020204" pitchFamily="34" charset="0"/>
              <a:buChar char="•"/>
            </a:pPr>
            <a:r>
              <a:rPr lang="nl-NL" sz="1200" dirty="0"/>
              <a:t>Ontwerp + voorbereiding uitvoering bij elkaar</a:t>
            </a:r>
          </a:p>
          <a:p>
            <a:pPr marL="557213" lvl="1" indent="-214313">
              <a:buFont typeface="Arial" panose="020B0604020202020204" pitchFamily="34" charset="0"/>
              <a:buChar char="•"/>
            </a:pPr>
            <a:r>
              <a:rPr lang="nl-NL" sz="1200" dirty="0"/>
              <a:t>Pragmatisch ontwerp (niet te veel toeters en bellen)</a:t>
            </a:r>
          </a:p>
          <a:p>
            <a:pPr algn="l"/>
            <a:endParaRPr lang="nl-NL" sz="1200" dirty="0"/>
          </a:p>
        </p:txBody>
      </p:sp>
      <p:pic>
        <p:nvPicPr>
          <p:cNvPr id="1026" name="Picture 2">
            <a:extLst>
              <a:ext uri="{FF2B5EF4-FFF2-40B4-BE49-F238E27FC236}">
                <a16:creationId xmlns:a16="http://schemas.microsoft.com/office/drawing/2014/main" id="{3735F9ED-176F-34F3-C46C-780BE8A2DB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3631" y="3134720"/>
            <a:ext cx="3404966" cy="123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Pijl: rechts 58">
            <a:extLst>
              <a:ext uri="{FF2B5EF4-FFF2-40B4-BE49-F238E27FC236}">
                <a16:creationId xmlns:a16="http://schemas.microsoft.com/office/drawing/2014/main" id="{754E546F-1217-6A45-3365-16C0F811994F}"/>
              </a:ext>
            </a:extLst>
          </p:cNvPr>
          <p:cNvSpPr/>
          <p:nvPr/>
        </p:nvSpPr>
        <p:spPr>
          <a:xfrm rot="9148565">
            <a:off x="1688518" y="2342806"/>
            <a:ext cx="1643806" cy="173354"/>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nl-NL" sz="1050" dirty="0" err="1"/>
          </a:p>
        </p:txBody>
      </p:sp>
      <p:pic>
        <p:nvPicPr>
          <p:cNvPr id="60" name="Afbeelding 59" descr="Afbeelding met buitenshuis, hemel, gebouw, Verkeersbord&#10;&#10;Automatisch gegenereerde beschrijving">
            <a:extLst>
              <a:ext uri="{FF2B5EF4-FFF2-40B4-BE49-F238E27FC236}">
                <a16:creationId xmlns:a16="http://schemas.microsoft.com/office/drawing/2014/main" id="{2714C8B2-2372-CEBE-284B-149A005776BA}"/>
              </a:ext>
            </a:extLst>
          </p:cNvPr>
          <p:cNvPicPr>
            <a:picLocks noChangeAspect="1"/>
          </p:cNvPicPr>
          <p:nvPr/>
        </p:nvPicPr>
        <p:blipFill>
          <a:blip r:embed="rId4"/>
          <a:stretch>
            <a:fillRect/>
          </a:stretch>
        </p:blipFill>
        <p:spPr>
          <a:xfrm>
            <a:off x="7218511" y="590357"/>
            <a:ext cx="1880237" cy="1410178"/>
          </a:xfrm>
          <a:prstGeom prst="rect">
            <a:avLst/>
          </a:prstGeom>
        </p:spPr>
      </p:pic>
      <p:sp>
        <p:nvSpPr>
          <p:cNvPr id="61" name="Tekstvak 60">
            <a:extLst>
              <a:ext uri="{FF2B5EF4-FFF2-40B4-BE49-F238E27FC236}">
                <a16:creationId xmlns:a16="http://schemas.microsoft.com/office/drawing/2014/main" id="{4824F946-446F-D644-1335-7A558409BA33}"/>
              </a:ext>
            </a:extLst>
          </p:cNvPr>
          <p:cNvSpPr txBox="1"/>
          <p:nvPr/>
        </p:nvSpPr>
        <p:spPr>
          <a:xfrm>
            <a:off x="6279046" y="3438693"/>
            <a:ext cx="734135" cy="161583"/>
          </a:xfrm>
          <a:prstGeom prst="rect">
            <a:avLst/>
          </a:prstGeom>
          <a:noFill/>
        </p:spPr>
        <p:txBody>
          <a:bodyPr wrap="square" lIns="0" tIns="0" rIns="0" bIns="0"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nl-NL" sz="1050" b="1" dirty="0">
                <a:solidFill>
                  <a:schemeClr val="bg1"/>
                </a:solidFill>
              </a:rPr>
              <a:t>besparing</a:t>
            </a:r>
          </a:p>
        </p:txBody>
      </p:sp>
      <p:sp>
        <p:nvSpPr>
          <p:cNvPr id="70" name="Tekstvak 69">
            <a:extLst>
              <a:ext uri="{FF2B5EF4-FFF2-40B4-BE49-F238E27FC236}">
                <a16:creationId xmlns:a16="http://schemas.microsoft.com/office/drawing/2014/main" id="{8CD01463-62C8-320D-5764-9E6C0CB633B8}"/>
              </a:ext>
            </a:extLst>
          </p:cNvPr>
          <p:cNvSpPr txBox="1"/>
          <p:nvPr/>
        </p:nvSpPr>
        <p:spPr>
          <a:xfrm>
            <a:off x="4638589" y="4506685"/>
            <a:ext cx="4192037" cy="484748"/>
          </a:xfrm>
          <a:prstGeom prst="rect">
            <a:avLst/>
          </a:prstGeom>
          <a:noFill/>
        </p:spPr>
        <p:txBody>
          <a:bodyPr wrap="square" lIns="0" tIns="0" rIns="0" bIns="0"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4313" indent="-214313">
              <a:buFont typeface="Wingdings" panose="05000000000000000000" pitchFamily="2" charset="2"/>
              <a:buChar char="à"/>
            </a:pPr>
            <a:r>
              <a:rPr lang="nl-NL" sz="1050" dirty="0"/>
              <a:t>Met de besparing betalen we (deels) het </a:t>
            </a:r>
            <a:r>
              <a:rPr lang="nl-NL" sz="1050" dirty="0" err="1"/>
              <a:t>vergroenen</a:t>
            </a:r>
            <a:endParaRPr lang="nl-NL" sz="1050" dirty="0"/>
          </a:p>
          <a:p>
            <a:pPr marL="214313" indent="-214313" algn="l">
              <a:buFont typeface="Wingdings" panose="05000000000000000000" pitchFamily="2" charset="2"/>
              <a:buChar char="à"/>
            </a:pPr>
            <a:r>
              <a:rPr lang="nl-NL" sz="1050" dirty="0"/>
              <a:t>Lukt alleen als je langjarig plant en integraal samenwerkt</a:t>
            </a:r>
          </a:p>
          <a:p>
            <a:pPr marL="214313" indent="-214313" algn="l">
              <a:buFont typeface="Wingdings" panose="05000000000000000000" pitchFamily="2" charset="2"/>
              <a:buChar char="à"/>
            </a:pPr>
            <a:r>
              <a:rPr lang="nl-NL" sz="1050" b="1" dirty="0"/>
              <a:t>Lukt alleen met een publiek warmtebedrijf</a:t>
            </a:r>
          </a:p>
        </p:txBody>
      </p:sp>
      <p:sp>
        <p:nvSpPr>
          <p:cNvPr id="54" name="Tekstvak 53">
            <a:extLst>
              <a:ext uri="{FF2B5EF4-FFF2-40B4-BE49-F238E27FC236}">
                <a16:creationId xmlns:a16="http://schemas.microsoft.com/office/drawing/2014/main" id="{9249A89A-CF76-E1D6-4879-575CCA54E127}"/>
              </a:ext>
            </a:extLst>
          </p:cNvPr>
          <p:cNvSpPr txBox="1"/>
          <p:nvPr/>
        </p:nvSpPr>
        <p:spPr>
          <a:xfrm>
            <a:off x="4654738" y="2825084"/>
            <a:ext cx="4572000" cy="300082"/>
          </a:xfrm>
          <a:prstGeom prst="rect">
            <a:avLst/>
          </a:prstGeom>
          <a:noFill/>
        </p:spPr>
        <p:txBody>
          <a:bodyPr wrap="square">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lvl="1"/>
            <a:r>
              <a:rPr lang="nl-NL" sz="1350" b="1" dirty="0"/>
              <a:t>Integraal ontwerpen levert geld op!</a:t>
            </a:r>
          </a:p>
        </p:txBody>
      </p:sp>
    </p:spTree>
    <p:extLst>
      <p:ext uri="{BB962C8B-B14F-4D97-AF65-F5344CB8AC3E}">
        <p14:creationId xmlns:p14="http://schemas.microsoft.com/office/powerpoint/2010/main" val="28333777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descr="Afbeelding met kaart&#10;&#10;Automatisch gegenereerde beschrijving">
            <a:extLst>
              <a:ext uri="{FF2B5EF4-FFF2-40B4-BE49-F238E27FC236}">
                <a16:creationId xmlns:a16="http://schemas.microsoft.com/office/drawing/2014/main" id="{28282E1C-FE38-0171-2FDC-D12019A867A4}"/>
              </a:ext>
            </a:extLst>
          </p:cNvPr>
          <p:cNvPicPr>
            <a:picLocks noGrp="1" noChangeAspect="1"/>
          </p:cNvPicPr>
          <p:nvPr>
            <p:ph type="pic" sz="quarter" idx="10"/>
          </p:nvPr>
        </p:nvPicPr>
        <p:blipFill rotWithShape="1">
          <a:blip r:embed="rId2"/>
          <a:srcRect l="26435" t="14093" r="32076" b="19564"/>
          <a:stretch/>
        </p:blipFill>
        <p:spPr>
          <a:xfrm>
            <a:off x="262547" y="510465"/>
            <a:ext cx="3795861" cy="4291776"/>
          </a:xfrm>
        </p:spPr>
      </p:pic>
      <p:sp>
        <p:nvSpPr>
          <p:cNvPr id="3" name="Tekstvak 2">
            <a:extLst>
              <a:ext uri="{FF2B5EF4-FFF2-40B4-BE49-F238E27FC236}">
                <a16:creationId xmlns:a16="http://schemas.microsoft.com/office/drawing/2014/main" id="{3B59F919-664A-4BFE-B20C-90B9EE54449B}"/>
              </a:ext>
            </a:extLst>
          </p:cNvPr>
          <p:cNvSpPr txBox="1"/>
          <p:nvPr/>
        </p:nvSpPr>
        <p:spPr>
          <a:xfrm>
            <a:off x="8331201" y="4587476"/>
            <a:ext cx="618721" cy="484748"/>
          </a:xfrm>
          <a:prstGeom prst="rect">
            <a:avLst/>
          </a:prstGeom>
          <a:solidFill>
            <a:schemeClr val="bg1"/>
          </a:solidFill>
        </p:spPr>
        <p:txBody>
          <a:bodyPr wrap="square" lIns="0" tIns="0" rIns="0" bIns="0"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a:ln>
                  <a:noFill/>
                </a:ln>
                <a:solidFill>
                  <a:prstClr val="black"/>
                </a:solidFill>
                <a:effectLst/>
                <a:uLnTx/>
                <a:uFillTx/>
                <a:latin typeface="Tahoma"/>
                <a:ea typeface="+mn-ea"/>
                <a:cs typeface="+mn-cs"/>
              </a:rPr>
              <a:t>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black"/>
              </a:solidFill>
              <a:effectLst/>
              <a:uLnTx/>
              <a:uFillTx/>
              <a:latin typeface="Tahoma"/>
              <a:ea typeface="+mn-ea"/>
              <a:cs typeface="+mn-cs"/>
            </a:endParaRPr>
          </a:p>
        </p:txBody>
      </p:sp>
      <p:cxnSp>
        <p:nvCxnSpPr>
          <p:cNvPr id="6" name="Rechte verbindingslijn 5">
            <a:extLst>
              <a:ext uri="{FF2B5EF4-FFF2-40B4-BE49-F238E27FC236}">
                <a16:creationId xmlns:a16="http://schemas.microsoft.com/office/drawing/2014/main" id="{F1FB35CD-AD1E-27B9-2D86-EFCCDF655D1F}"/>
              </a:ext>
            </a:extLst>
          </p:cNvPr>
          <p:cNvCxnSpPr>
            <a:cxnSpLocks/>
          </p:cNvCxnSpPr>
          <p:nvPr/>
        </p:nvCxnSpPr>
        <p:spPr>
          <a:xfrm flipV="1">
            <a:off x="789162" y="679499"/>
            <a:ext cx="1143470" cy="36127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a:extLst>
              <a:ext uri="{FF2B5EF4-FFF2-40B4-BE49-F238E27FC236}">
                <a16:creationId xmlns:a16="http://schemas.microsoft.com/office/drawing/2014/main" id="{F3244E1F-EFF8-6009-9C3F-367B32AFD9E4}"/>
              </a:ext>
            </a:extLst>
          </p:cNvPr>
          <p:cNvCxnSpPr>
            <a:cxnSpLocks/>
          </p:cNvCxnSpPr>
          <p:nvPr/>
        </p:nvCxnSpPr>
        <p:spPr>
          <a:xfrm flipV="1">
            <a:off x="1192914" y="2829621"/>
            <a:ext cx="611698" cy="187691"/>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Rechte verbindingslijn 29">
            <a:extLst>
              <a:ext uri="{FF2B5EF4-FFF2-40B4-BE49-F238E27FC236}">
                <a16:creationId xmlns:a16="http://schemas.microsoft.com/office/drawing/2014/main" id="{DD654F4B-3901-3D4B-174F-F44E48842C98}"/>
              </a:ext>
            </a:extLst>
          </p:cNvPr>
          <p:cNvCxnSpPr>
            <a:cxnSpLocks/>
          </p:cNvCxnSpPr>
          <p:nvPr/>
        </p:nvCxnSpPr>
        <p:spPr>
          <a:xfrm>
            <a:off x="2363541" y="1598292"/>
            <a:ext cx="367340" cy="1108381"/>
          </a:xfrm>
          <a:prstGeom prst="line">
            <a:avLst/>
          </a:prstGeom>
          <a:ln w="539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id="{0C7F1490-13D1-14B3-DC80-AECB45D87312}"/>
              </a:ext>
            </a:extLst>
          </p:cNvPr>
          <p:cNvCxnSpPr>
            <a:cxnSpLocks/>
          </p:cNvCxnSpPr>
          <p:nvPr/>
        </p:nvCxnSpPr>
        <p:spPr>
          <a:xfrm>
            <a:off x="1968069" y="665467"/>
            <a:ext cx="228841" cy="707164"/>
          </a:xfrm>
          <a:prstGeom prst="line">
            <a:avLst/>
          </a:prstGeom>
          <a:ln w="539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Rechte verbindingslijn 33">
            <a:extLst>
              <a:ext uri="{FF2B5EF4-FFF2-40B4-BE49-F238E27FC236}">
                <a16:creationId xmlns:a16="http://schemas.microsoft.com/office/drawing/2014/main" id="{EF86CA54-1A61-23EB-E167-CE0649917920}"/>
              </a:ext>
            </a:extLst>
          </p:cNvPr>
          <p:cNvCxnSpPr>
            <a:cxnSpLocks/>
          </p:cNvCxnSpPr>
          <p:nvPr/>
        </p:nvCxnSpPr>
        <p:spPr>
          <a:xfrm>
            <a:off x="2192380" y="1364002"/>
            <a:ext cx="162689" cy="234878"/>
          </a:xfrm>
          <a:prstGeom prst="line">
            <a:avLst/>
          </a:prstGeom>
          <a:ln w="539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Rechte verbindingslijn 37">
            <a:extLst>
              <a:ext uri="{FF2B5EF4-FFF2-40B4-BE49-F238E27FC236}">
                <a16:creationId xmlns:a16="http://schemas.microsoft.com/office/drawing/2014/main" id="{972B06C7-9D97-BB07-9B1A-C11CE730EABB}"/>
              </a:ext>
            </a:extLst>
          </p:cNvPr>
          <p:cNvCxnSpPr>
            <a:cxnSpLocks/>
          </p:cNvCxnSpPr>
          <p:nvPr/>
        </p:nvCxnSpPr>
        <p:spPr>
          <a:xfrm flipV="1">
            <a:off x="1864548" y="2709756"/>
            <a:ext cx="860801" cy="293284"/>
          </a:xfrm>
          <a:prstGeom prst="line">
            <a:avLst/>
          </a:prstGeom>
          <a:ln w="412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Rechte verbindingslijn 38">
            <a:extLst>
              <a:ext uri="{FF2B5EF4-FFF2-40B4-BE49-F238E27FC236}">
                <a16:creationId xmlns:a16="http://schemas.microsoft.com/office/drawing/2014/main" id="{0A0DB9AE-CE15-E120-35B4-A987F38107C9}"/>
              </a:ext>
            </a:extLst>
          </p:cNvPr>
          <p:cNvCxnSpPr>
            <a:cxnSpLocks/>
          </p:cNvCxnSpPr>
          <p:nvPr/>
        </p:nvCxnSpPr>
        <p:spPr>
          <a:xfrm flipV="1">
            <a:off x="1030673" y="1969388"/>
            <a:ext cx="1424816" cy="46520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Rechte verbindingslijn 45">
            <a:extLst>
              <a:ext uri="{FF2B5EF4-FFF2-40B4-BE49-F238E27FC236}">
                <a16:creationId xmlns:a16="http://schemas.microsoft.com/office/drawing/2014/main" id="{512F815E-F27C-BE98-F006-67359DBD093E}"/>
              </a:ext>
            </a:extLst>
          </p:cNvPr>
          <p:cNvCxnSpPr>
            <a:cxnSpLocks/>
          </p:cNvCxnSpPr>
          <p:nvPr/>
        </p:nvCxnSpPr>
        <p:spPr>
          <a:xfrm flipH="1" flipV="1">
            <a:off x="1799758" y="2832716"/>
            <a:ext cx="320799" cy="968362"/>
          </a:xfrm>
          <a:prstGeom prst="line">
            <a:avLst/>
          </a:prstGeom>
          <a:ln w="31750">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hthoek 9">
            <a:extLst>
              <a:ext uri="{FF2B5EF4-FFF2-40B4-BE49-F238E27FC236}">
                <a16:creationId xmlns:a16="http://schemas.microsoft.com/office/drawing/2014/main" id="{D4BDF740-9753-2CAC-87C5-011721AED0DC}"/>
              </a:ext>
            </a:extLst>
          </p:cNvPr>
          <p:cNvSpPr/>
          <p:nvPr/>
        </p:nvSpPr>
        <p:spPr>
          <a:xfrm rot="20555799">
            <a:off x="1760827" y="591643"/>
            <a:ext cx="61544" cy="119159"/>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11" name="Rechthoek 10">
            <a:extLst>
              <a:ext uri="{FF2B5EF4-FFF2-40B4-BE49-F238E27FC236}">
                <a16:creationId xmlns:a16="http://schemas.microsoft.com/office/drawing/2014/main" id="{4FD1176A-B064-DCAE-D585-3CE82675067A}"/>
              </a:ext>
            </a:extLst>
          </p:cNvPr>
          <p:cNvSpPr/>
          <p:nvPr/>
        </p:nvSpPr>
        <p:spPr>
          <a:xfrm rot="20555799">
            <a:off x="2437887" y="2293576"/>
            <a:ext cx="119066" cy="84605"/>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12" name="Rechthoek 11">
            <a:extLst>
              <a:ext uri="{FF2B5EF4-FFF2-40B4-BE49-F238E27FC236}">
                <a16:creationId xmlns:a16="http://schemas.microsoft.com/office/drawing/2014/main" id="{3DE920F8-27D4-29C5-53A5-4D1DD823D6A8}"/>
              </a:ext>
            </a:extLst>
          </p:cNvPr>
          <p:cNvSpPr/>
          <p:nvPr/>
        </p:nvSpPr>
        <p:spPr>
          <a:xfrm rot="20555799">
            <a:off x="2286968" y="2334121"/>
            <a:ext cx="119066" cy="84605"/>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13" name="Rechthoek 12">
            <a:extLst>
              <a:ext uri="{FF2B5EF4-FFF2-40B4-BE49-F238E27FC236}">
                <a16:creationId xmlns:a16="http://schemas.microsoft.com/office/drawing/2014/main" id="{A9838CE4-C2CA-0A28-B645-5BEDF4EF4395}"/>
              </a:ext>
            </a:extLst>
          </p:cNvPr>
          <p:cNvSpPr/>
          <p:nvPr/>
        </p:nvSpPr>
        <p:spPr>
          <a:xfrm rot="20555799">
            <a:off x="2153989" y="2382473"/>
            <a:ext cx="119066" cy="84605"/>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14" name="Rechthoek 13">
            <a:extLst>
              <a:ext uri="{FF2B5EF4-FFF2-40B4-BE49-F238E27FC236}">
                <a16:creationId xmlns:a16="http://schemas.microsoft.com/office/drawing/2014/main" id="{7E9E4F89-EA8E-A9C0-07FD-AC2A1C106E13}"/>
              </a:ext>
            </a:extLst>
          </p:cNvPr>
          <p:cNvSpPr/>
          <p:nvPr/>
        </p:nvSpPr>
        <p:spPr>
          <a:xfrm rot="20555799">
            <a:off x="2015068" y="2417356"/>
            <a:ext cx="119066" cy="84605"/>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16" name="Rechthoek 15">
            <a:extLst>
              <a:ext uri="{FF2B5EF4-FFF2-40B4-BE49-F238E27FC236}">
                <a16:creationId xmlns:a16="http://schemas.microsoft.com/office/drawing/2014/main" id="{22D4D062-ACBB-90FB-BE7A-CA2494E2D3CB}"/>
              </a:ext>
            </a:extLst>
          </p:cNvPr>
          <p:cNvSpPr/>
          <p:nvPr/>
        </p:nvSpPr>
        <p:spPr>
          <a:xfrm rot="20555799">
            <a:off x="1879672" y="2467992"/>
            <a:ext cx="119066" cy="84605"/>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17" name="Rechthoek 16">
            <a:extLst>
              <a:ext uri="{FF2B5EF4-FFF2-40B4-BE49-F238E27FC236}">
                <a16:creationId xmlns:a16="http://schemas.microsoft.com/office/drawing/2014/main" id="{978FCEB4-5378-54CB-0170-7810044515D6}"/>
              </a:ext>
            </a:extLst>
          </p:cNvPr>
          <p:cNvSpPr/>
          <p:nvPr/>
        </p:nvSpPr>
        <p:spPr>
          <a:xfrm rot="20555799">
            <a:off x="1730499" y="2510694"/>
            <a:ext cx="119066" cy="84605"/>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18" name="Rechthoek 17">
            <a:extLst>
              <a:ext uri="{FF2B5EF4-FFF2-40B4-BE49-F238E27FC236}">
                <a16:creationId xmlns:a16="http://schemas.microsoft.com/office/drawing/2014/main" id="{318E1923-CA47-D630-8EFC-54FC05568D9B}"/>
              </a:ext>
            </a:extLst>
          </p:cNvPr>
          <p:cNvSpPr/>
          <p:nvPr/>
        </p:nvSpPr>
        <p:spPr>
          <a:xfrm rot="4354188">
            <a:off x="3099817" y="3215386"/>
            <a:ext cx="330600" cy="34289"/>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cxnSp>
        <p:nvCxnSpPr>
          <p:cNvPr id="52" name="Rechte verbindingslijn 51">
            <a:extLst>
              <a:ext uri="{FF2B5EF4-FFF2-40B4-BE49-F238E27FC236}">
                <a16:creationId xmlns:a16="http://schemas.microsoft.com/office/drawing/2014/main" id="{642B8692-9BBD-6AEC-0F37-B3316F30A81B}"/>
              </a:ext>
            </a:extLst>
          </p:cNvPr>
          <p:cNvCxnSpPr>
            <a:cxnSpLocks/>
          </p:cNvCxnSpPr>
          <p:nvPr/>
        </p:nvCxnSpPr>
        <p:spPr>
          <a:xfrm>
            <a:off x="2215351" y="1902972"/>
            <a:ext cx="42283" cy="12778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Rechte verbindingslijn 68">
            <a:extLst>
              <a:ext uri="{FF2B5EF4-FFF2-40B4-BE49-F238E27FC236}">
                <a16:creationId xmlns:a16="http://schemas.microsoft.com/office/drawing/2014/main" id="{840EF40A-8B19-3E2A-6504-88C61D5956E7}"/>
              </a:ext>
            </a:extLst>
          </p:cNvPr>
          <p:cNvCxnSpPr>
            <a:cxnSpLocks/>
          </p:cNvCxnSpPr>
          <p:nvPr/>
        </p:nvCxnSpPr>
        <p:spPr>
          <a:xfrm flipV="1">
            <a:off x="2113113" y="3801078"/>
            <a:ext cx="12869" cy="441896"/>
          </a:xfrm>
          <a:prstGeom prst="line">
            <a:avLst/>
          </a:prstGeom>
          <a:ln w="317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7" name="Rechte verbindingslijn 76">
            <a:extLst>
              <a:ext uri="{FF2B5EF4-FFF2-40B4-BE49-F238E27FC236}">
                <a16:creationId xmlns:a16="http://schemas.microsoft.com/office/drawing/2014/main" id="{FE0A5DC8-2533-783D-DF69-10419A7D4FD9}"/>
              </a:ext>
            </a:extLst>
          </p:cNvPr>
          <p:cNvCxnSpPr>
            <a:cxnSpLocks/>
          </p:cNvCxnSpPr>
          <p:nvPr/>
        </p:nvCxnSpPr>
        <p:spPr>
          <a:xfrm flipH="1" flipV="1">
            <a:off x="2110109" y="4242974"/>
            <a:ext cx="105242" cy="356142"/>
          </a:xfrm>
          <a:prstGeom prst="line">
            <a:avLst/>
          </a:prstGeom>
          <a:ln w="31750">
            <a:solidFill>
              <a:srgbClr val="7030A0"/>
            </a:solidFill>
          </a:ln>
        </p:spPr>
        <p:style>
          <a:lnRef idx="1">
            <a:schemeClr val="accent1"/>
          </a:lnRef>
          <a:fillRef idx="0">
            <a:schemeClr val="accent1"/>
          </a:fillRef>
          <a:effectRef idx="0">
            <a:schemeClr val="accent1"/>
          </a:effectRef>
          <a:fontRef idx="minor">
            <a:schemeClr val="tx1"/>
          </a:fontRef>
        </p:style>
      </p:cxnSp>
      <p:sp>
        <p:nvSpPr>
          <p:cNvPr id="9" name="Ovaal 8">
            <a:extLst>
              <a:ext uri="{FF2B5EF4-FFF2-40B4-BE49-F238E27FC236}">
                <a16:creationId xmlns:a16="http://schemas.microsoft.com/office/drawing/2014/main" id="{34279535-D9F2-FBAF-97F8-7D6B855EE43A}"/>
              </a:ext>
            </a:extLst>
          </p:cNvPr>
          <p:cNvSpPr/>
          <p:nvPr/>
        </p:nvSpPr>
        <p:spPr>
          <a:xfrm rot="20605799">
            <a:off x="725487" y="693305"/>
            <a:ext cx="1156896" cy="218845"/>
          </a:xfrm>
          <a:prstGeom prst="ellipse">
            <a:avLst/>
          </a:prstGeom>
          <a:solidFill>
            <a:schemeClr val="accent1">
              <a:lumMod val="40000"/>
              <a:lumOff val="60000"/>
              <a:alpha val="13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21" name="Ovaal 20">
            <a:extLst>
              <a:ext uri="{FF2B5EF4-FFF2-40B4-BE49-F238E27FC236}">
                <a16:creationId xmlns:a16="http://schemas.microsoft.com/office/drawing/2014/main" id="{9E26FC27-990D-FBD7-3A65-526E01134DF2}"/>
              </a:ext>
            </a:extLst>
          </p:cNvPr>
          <p:cNvSpPr/>
          <p:nvPr/>
        </p:nvSpPr>
        <p:spPr>
          <a:xfrm rot="4152183">
            <a:off x="1981654" y="1079628"/>
            <a:ext cx="455339" cy="104615"/>
          </a:xfrm>
          <a:prstGeom prst="ellipse">
            <a:avLst/>
          </a:prstGeom>
          <a:solidFill>
            <a:schemeClr val="accent1">
              <a:lumMod val="40000"/>
              <a:lumOff val="60000"/>
              <a:alpha val="13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22" name="Ovaal 21">
            <a:extLst>
              <a:ext uri="{FF2B5EF4-FFF2-40B4-BE49-F238E27FC236}">
                <a16:creationId xmlns:a16="http://schemas.microsoft.com/office/drawing/2014/main" id="{1296C928-23D6-3EEA-C1B7-8C1E5566126F}"/>
              </a:ext>
            </a:extLst>
          </p:cNvPr>
          <p:cNvSpPr/>
          <p:nvPr/>
        </p:nvSpPr>
        <p:spPr>
          <a:xfrm rot="4152183">
            <a:off x="2296220" y="1689084"/>
            <a:ext cx="455339" cy="104615"/>
          </a:xfrm>
          <a:prstGeom prst="ellipse">
            <a:avLst/>
          </a:prstGeom>
          <a:solidFill>
            <a:schemeClr val="accent1">
              <a:lumMod val="40000"/>
              <a:lumOff val="60000"/>
              <a:alpha val="13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23" name="Ovaal 22">
            <a:extLst>
              <a:ext uri="{FF2B5EF4-FFF2-40B4-BE49-F238E27FC236}">
                <a16:creationId xmlns:a16="http://schemas.microsoft.com/office/drawing/2014/main" id="{696794AA-ACAE-79B3-13DA-903990A3AF72}"/>
              </a:ext>
            </a:extLst>
          </p:cNvPr>
          <p:cNvSpPr/>
          <p:nvPr/>
        </p:nvSpPr>
        <p:spPr>
          <a:xfrm rot="4152183">
            <a:off x="2581878" y="2482389"/>
            <a:ext cx="455339" cy="104615"/>
          </a:xfrm>
          <a:prstGeom prst="ellipse">
            <a:avLst/>
          </a:prstGeom>
          <a:solidFill>
            <a:schemeClr val="accent1">
              <a:lumMod val="40000"/>
              <a:lumOff val="60000"/>
              <a:alpha val="13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24" name="Ovaal 23">
            <a:extLst>
              <a:ext uri="{FF2B5EF4-FFF2-40B4-BE49-F238E27FC236}">
                <a16:creationId xmlns:a16="http://schemas.microsoft.com/office/drawing/2014/main" id="{929AF617-B8C4-BF12-7EF1-0CB9319DBF71}"/>
              </a:ext>
            </a:extLst>
          </p:cNvPr>
          <p:cNvSpPr/>
          <p:nvPr/>
        </p:nvSpPr>
        <p:spPr>
          <a:xfrm rot="4152183">
            <a:off x="3037447" y="3159156"/>
            <a:ext cx="455339" cy="104615"/>
          </a:xfrm>
          <a:prstGeom prst="ellipse">
            <a:avLst/>
          </a:prstGeom>
          <a:solidFill>
            <a:schemeClr val="accent1">
              <a:lumMod val="40000"/>
              <a:lumOff val="60000"/>
              <a:alpha val="13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26" name="Ovaal 25">
            <a:extLst>
              <a:ext uri="{FF2B5EF4-FFF2-40B4-BE49-F238E27FC236}">
                <a16:creationId xmlns:a16="http://schemas.microsoft.com/office/drawing/2014/main" id="{BDEEDAFC-273E-1C06-B238-4CC373B95E95}"/>
              </a:ext>
            </a:extLst>
          </p:cNvPr>
          <p:cNvSpPr/>
          <p:nvPr/>
        </p:nvSpPr>
        <p:spPr>
          <a:xfrm rot="20426800">
            <a:off x="2339098" y="2439616"/>
            <a:ext cx="340313" cy="333152"/>
          </a:xfrm>
          <a:prstGeom prst="ellipse">
            <a:avLst/>
          </a:prstGeom>
          <a:solidFill>
            <a:schemeClr val="accent1">
              <a:lumMod val="40000"/>
              <a:lumOff val="60000"/>
              <a:alpha val="13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35" name="Ovaal 34">
            <a:extLst>
              <a:ext uri="{FF2B5EF4-FFF2-40B4-BE49-F238E27FC236}">
                <a16:creationId xmlns:a16="http://schemas.microsoft.com/office/drawing/2014/main" id="{3C073704-1F2A-5C69-8D79-77975BA812BE}"/>
              </a:ext>
            </a:extLst>
          </p:cNvPr>
          <p:cNvSpPr/>
          <p:nvPr/>
        </p:nvSpPr>
        <p:spPr>
          <a:xfrm rot="20426800">
            <a:off x="1857658" y="2826427"/>
            <a:ext cx="124382" cy="155120"/>
          </a:xfrm>
          <a:prstGeom prst="ellipse">
            <a:avLst/>
          </a:prstGeom>
          <a:solidFill>
            <a:schemeClr val="accent1">
              <a:lumMod val="40000"/>
              <a:lumOff val="60000"/>
              <a:alpha val="13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40" name="Ovaal 39">
            <a:extLst>
              <a:ext uri="{FF2B5EF4-FFF2-40B4-BE49-F238E27FC236}">
                <a16:creationId xmlns:a16="http://schemas.microsoft.com/office/drawing/2014/main" id="{BB77C063-C6AF-9FFA-1645-1837272D69E3}"/>
              </a:ext>
            </a:extLst>
          </p:cNvPr>
          <p:cNvSpPr/>
          <p:nvPr/>
        </p:nvSpPr>
        <p:spPr>
          <a:xfrm rot="20426800">
            <a:off x="1584336" y="1730511"/>
            <a:ext cx="977622" cy="759980"/>
          </a:xfrm>
          <a:prstGeom prst="ellipse">
            <a:avLst/>
          </a:prstGeom>
          <a:solidFill>
            <a:schemeClr val="accent1">
              <a:lumMod val="40000"/>
              <a:lumOff val="60000"/>
              <a:alpha val="13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4" name="Tekstvak 3">
            <a:extLst>
              <a:ext uri="{FF2B5EF4-FFF2-40B4-BE49-F238E27FC236}">
                <a16:creationId xmlns:a16="http://schemas.microsoft.com/office/drawing/2014/main" id="{0326CED2-733E-3C1D-35F0-20BB87BD10A2}"/>
              </a:ext>
            </a:extLst>
          </p:cNvPr>
          <p:cNvSpPr txBox="1"/>
          <p:nvPr/>
        </p:nvSpPr>
        <p:spPr>
          <a:xfrm>
            <a:off x="4382417" y="903715"/>
            <a:ext cx="4659983" cy="2026132"/>
          </a:xfrm>
          <a:prstGeom prst="rect">
            <a:avLst/>
          </a:prstGeom>
          <a:solidFill>
            <a:schemeClr val="bg1"/>
          </a:solidFill>
          <a:ln>
            <a:noFill/>
          </a:ln>
        </p:spPr>
        <p:txBody>
          <a:bodyPr wrap="square" lIns="0" tIns="0" rIns="0" bIns="0"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Fase  2 </a:t>
            </a:r>
            <a:r>
              <a:rPr lang="nl-NL" sz="18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kumimoji="0" lang="nl-NL" sz="18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2026 – 2028</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57175" marR="0" lvl="0" indent="-257175" algn="l" defTabSz="685800" rtl="0" eaLnBrk="1" fontAlgn="auto" latinLnBrk="0" hangingPunct="1">
              <a:lnSpc>
                <a:spcPct val="100000"/>
              </a:lnSpc>
              <a:spcBef>
                <a:spcPts val="0"/>
              </a:spcBef>
              <a:spcAft>
                <a:spcPts val="0"/>
              </a:spcAft>
              <a:buClrTx/>
              <a:buSzTx/>
              <a:buFont typeface="+mj-lt"/>
              <a:buAutoNum type="alphaLcParenR"/>
              <a:tabLst>
                <a:tab pos="171450" algn="l"/>
              </a:tabLst>
              <a:defRPr/>
            </a:pPr>
            <a:r>
              <a:rPr kumimoji="0" lang="nl-NL" sz="1013"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Aanleg buurtwarmtenetten in 3 buurten</a:t>
            </a:r>
          </a:p>
          <a:p>
            <a:pPr marL="600075" lvl="1" indent="-257175">
              <a:buFont typeface="Arial" panose="020B0604020202020204" pitchFamily="34" charset="0"/>
              <a:buChar char="•"/>
              <a:tabLst>
                <a:tab pos="171450" algn="l"/>
              </a:tabLst>
              <a:defRPr/>
            </a:pPr>
            <a:r>
              <a:rPr lang="nl-NL" sz="1013"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woningen zijn dan al geïsoleerd</a:t>
            </a:r>
          </a:p>
          <a:p>
            <a:pPr marL="600075" lvl="1" indent="-257175">
              <a:buFont typeface="Arial" panose="020B0604020202020204" pitchFamily="34" charset="0"/>
              <a:buChar char="•"/>
              <a:tabLst>
                <a:tab pos="171450" algn="l"/>
              </a:tabLst>
              <a:defRPr/>
            </a:pPr>
            <a:r>
              <a:rPr kumimoji="0" lang="nl-NL" sz="1013"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Een ontwerp voor de openbare ruimte</a:t>
            </a:r>
          </a:p>
          <a:p>
            <a:pPr marL="257175" marR="0" lvl="0" indent="-257175" algn="l" defTabSz="685800" rtl="0" eaLnBrk="1" fontAlgn="auto" latinLnBrk="0" hangingPunct="1">
              <a:lnSpc>
                <a:spcPct val="100000"/>
              </a:lnSpc>
              <a:spcBef>
                <a:spcPts val="0"/>
              </a:spcBef>
              <a:spcAft>
                <a:spcPts val="0"/>
              </a:spcAft>
              <a:buClrTx/>
              <a:buSzTx/>
              <a:buFont typeface="+mj-lt"/>
              <a:buAutoNum type="alphaLcParenR"/>
              <a:tabLst>
                <a:tab pos="171450" algn="l"/>
              </a:tabLst>
              <a:defRPr/>
            </a:pPr>
            <a:r>
              <a:rPr kumimoji="0" lang="nl-NL" sz="1013"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De andere buurten:</a:t>
            </a:r>
          </a:p>
          <a:p>
            <a:pPr marL="600075" lvl="1" indent="-257175">
              <a:buFont typeface="Arial" panose="020B0604020202020204" pitchFamily="34" charset="0"/>
              <a:buChar char="•"/>
              <a:tabLst>
                <a:tab pos="171450" algn="l"/>
              </a:tabLst>
              <a:defRPr/>
            </a:pPr>
            <a:r>
              <a:rPr kumimoji="0" lang="nl-NL" sz="1013"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ontwerp buurtwarmtenet </a:t>
            </a:r>
            <a:endParaRPr kumimoji="0" lang="nl-NL" sz="1013"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600075" lvl="1" indent="-257175">
              <a:buFont typeface="Arial" panose="020B0604020202020204" pitchFamily="34" charset="0"/>
              <a:buChar char="•"/>
              <a:tabLst>
                <a:tab pos="171450" algn="l"/>
              </a:tabLst>
              <a:defRPr/>
            </a:pPr>
            <a:r>
              <a:rPr kumimoji="0" lang="nl-NL" sz="1013"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isolatieprojecten</a:t>
            </a:r>
          </a:p>
          <a:p>
            <a:pPr marL="257175" marR="0" lvl="0" indent="-257175" algn="l" defTabSz="685800" rtl="0" eaLnBrk="1" fontAlgn="auto" latinLnBrk="0" hangingPunct="1">
              <a:lnSpc>
                <a:spcPct val="100000"/>
              </a:lnSpc>
              <a:spcBef>
                <a:spcPts val="0"/>
              </a:spcBef>
              <a:spcAft>
                <a:spcPts val="0"/>
              </a:spcAft>
              <a:buClrTx/>
              <a:buSzTx/>
              <a:buFont typeface="+mj-lt"/>
              <a:buAutoNum type="alphaLcParenR"/>
              <a:tabLst>
                <a:tab pos="171450" algn="l"/>
              </a:tabLst>
              <a:defRPr/>
            </a:pPr>
            <a:r>
              <a:rPr kumimoji="0" lang="nl-NL" sz="1013"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Aansluiten ontwikkellocatie </a:t>
            </a:r>
            <a:r>
              <a:rPr kumimoji="0" lang="nl-NL" sz="1013"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Traventijnstraat</a:t>
            </a:r>
            <a:r>
              <a:rPr kumimoji="0" lang="nl-NL" sz="1013"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nl-NL" sz="1013"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557213" lvl="1" indent="-214313">
              <a:buFont typeface="Arial" panose="020B0604020202020204" pitchFamily="34" charset="0"/>
              <a:buChar char="•"/>
              <a:defRPr/>
            </a:pPr>
            <a:r>
              <a:rPr kumimoji="0" lang="nl-NL" sz="1013"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Aanleg Tracé Diamantlaan</a:t>
            </a:r>
            <a:endParaRPr kumimoji="0" lang="nl-NL" sz="1013"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013"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05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3" name="Ovaal 52">
            <a:extLst>
              <a:ext uri="{FF2B5EF4-FFF2-40B4-BE49-F238E27FC236}">
                <a16:creationId xmlns:a16="http://schemas.microsoft.com/office/drawing/2014/main" id="{01AC19D1-B604-4CF8-486D-FC8EBE16226C}"/>
              </a:ext>
            </a:extLst>
          </p:cNvPr>
          <p:cNvSpPr/>
          <p:nvPr/>
        </p:nvSpPr>
        <p:spPr>
          <a:xfrm rot="20426800">
            <a:off x="814733" y="1986613"/>
            <a:ext cx="977622" cy="759980"/>
          </a:xfrm>
          <a:prstGeom prst="ellipse">
            <a:avLst/>
          </a:prstGeom>
          <a:solidFill>
            <a:schemeClr val="accent1">
              <a:lumMod val="40000"/>
              <a:lumOff val="60000"/>
              <a:alpha val="13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60" name="Ovaal 59">
            <a:extLst>
              <a:ext uri="{FF2B5EF4-FFF2-40B4-BE49-F238E27FC236}">
                <a16:creationId xmlns:a16="http://schemas.microsoft.com/office/drawing/2014/main" id="{7136A5F8-1690-715C-E342-4A9F1BB179EE}"/>
              </a:ext>
            </a:extLst>
          </p:cNvPr>
          <p:cNvSpPr/>
          <p:nvPr/>
        </p:nvSpPr>
        <p:spPr>
          <a:xfrm rot="20598892">
            <a:off x="1290879" y="4488230"/>
            <a:ext cx="940951" cy="333152"/>
          </a:xfrm>
          <a:prstGeom prst="ellipse">
            <a:avLst/>
          </a:prstGeom>
          <a:solidFill>
            <a:schemeClr val="accent1">
              <a:lumMod val="40000"/>
              <a:lumOff val="60000"/>
              <a:alpha val="13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2" name="Rechthoek 1">
            <a:extLst>
              <a:ext uri="{FF2B5EF4-FFF2-40B4-BE49-F238E27FC236}">
                <a16:creationId xmlns:a16="http://schemas.microsoft.com/office/drawing/2014/main" id="{AB30F75D-E5FA-2C6C-152B-554417088CBC}"/>
              </a:ext>
            </a:extLst>
          </p:cNvPr>
          <p:cNvSpPr/>
          <p:nvPr/>
        </p:nvSpPr>
        <p:spPr>
          <a:xfrm rot="4360959">
            <a:off x="1016272" y="2969338"/>
            <a:ext cx="192300" cy="86795"/>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20" name="Ovaal 19">
            <a:extLst>
              <a:ext uri="{FF2B5EF4-FFF2-40B4-BE49-F238E27FC236}">
                <a16:creationId xmlns:a16="http://schemas.microsoft.com/office/drawing/2014/main" id="{D98C7DDE-8898-44A6-B20A-918CCCC6B699}"/>
              </a:ext>
            </a:extLst>
          </p:cNvPr>
          <p:cNvSpPr/>
          <p:nvPr/>
        </p:nvSpPr>
        <p:spPr>
          <a:xfrm rot="20605799">
            <a:off x="944311" y="2736787"/>
            <a:ext cx="948014" cy="850877"/>
          </a:xfrm>
          <a:prstGeom prst="ellipse">
            <a:avLst/>
          </a:prstGeom>
          <a:solidFill>
            <a:schemeClr val="accent1">
              <a:lumMod val="40000"/>
              <a:lumOff val="60000"/>
              <a:alpha val="13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5" name="Rechthoek 4">
            <a:extLst>
              <a:ext uri="{FF2B5EF4-FFF2-40B4-BE49-F238E27FC236}">
                <a16:creationId xmlns:a16="http://schemas.microsoft.com/office/drawing/2014/main" id="{8E9E7A81-50CC-DC3F-A617-8FD169BE8506}"/>
              </a:ext>
            </a:extLst>
          </p:cNvPr>
          <p:cNvSpPr/>
          <p:nvPr/>
        </p:nvSpPr>
        <p:spPr>
          <a:xfrm rot="4360959">
            <a:off x="1066304" y="3175828"/>
            <a:ext cx="192300" cy="4486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15" name="Tekstvak 14">
            <a:extLst>
              <a:ext uri="{FF2B5EF4-FFF2-40B4-BE49-F238E27FC236}">
                <a16:creationId xmlns:a16="http://schemas.microsoft.com/office/drawing/2014/main" id="{194F7446-80A9-5574-C054-A1F381C35C2D}"/>
              </a:ext>
            </a:extLst>
          </p:cNvPr>
          <p:cNvSpPr txBox="1"/>
          <p:nvPr/>
        </p:nvSpPr>
        <p:spPr>
          <a:xfrm>
            <a:off x="3850488" y="140979"/>
            <a:ext cx="5264206" cy="276999"/>
          </a:xfrm>
          <a:prstGeom prst="rect">
            <a:avLst/>
          </a:prstGeom>
          <a:noFill/>
        </p:spPr>
        <p:txBody>
          <a:bodyPr wrap="square" lIns="0" tIns="0" rIns="0" bIns="0"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Tahoma"/>
                <a:ea typeface="+mn-ea"/>
                <a:cs typeface="+mn-cs"/>
              </a:rPr>
              <a:t>Aanzet Fasering Energieaanpak Vinkhuizen</a:t>
            </a:r>
          </a:p>
        </p:txBody>
      </p:sp>
    </p:spTree>
    <p:extLst>
      <p:ext uri="{BB962C8B-B14F-4D97-AF65-F5344CB8AC3E}">
        <p14:creationId xmlns:p14="http://schemas.microsoft.com/office/powerpoint/2010/main" val="25650491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descr="Afbeelding met kaart&#10;&#10;Automatisch gegenereerde beschrijving">
            <a:extLst>
              <a:ext uri="{FF2B5EF4-FFF2-40B4-BE49-F238E27FC236}">
                <a16:creationId xmlns:a16="http://schemas.microsoft.com/office/drawing/2014/main" id="{28282E1C-FE38-0171-2FDC-D12019A867A4}"/>
              </a:ext>
            </a:extLst>
          </p:cNvPr>
          <p:cNvPicPr>
            <a:picLocks noGrp="1" noChangeAspect="1"/>
          </p:cNvPicPr>
          <p:nvPr>
            <p:ph type="pic" sz="quarter" idx="10"/>
          </p:nvPr>
        </p:nvPicPr>
        <p:blipFill rotWithShape="1">
          <a:blip r:embed="rId2"/>
          <a:srcRect l="26435" t="14093" r="32076" b="19564"/>
          <a:stretch/>
        </p:blipFill>
        <p:spPr>
          <a:xfrm>
            <a:off x="262547" y="510465"/>
            <a:ext cx="3795861" cy="4291776"/>
          </a:xfrm>
        </p:spPr>
      </p:pic>
      <p:sp>
        <p:nvSpPr>
          <p:cNvPr id="3" name="Tekstvak 2">
            <a:extLst>
              <a:ext uri="{FF2B5EF4-FFF2-40B4-BE49-F238E27FC236}">
                <a16:creationId xmlns:a16="http://schemas.microsoft.com/office/drawing/2014/main" id="{3B59F919-664A-4BFE-B20C-90B9EE54449B}"/>
              </a:ext>
            </a:extLst>
          </p:cNvPr>
          <p:cNvSpPr txBox="1"/>
          <p:nvPr/>
        </p:nvSpPr>
        <p:spPr>
          <a:xfrm>
            <a:off x="8331201" y="4587476"/>
            <a:ext cx="618721" cy="484748"/>
          </a:xfrm>
          <a:prstGeom prst="rect">
            <a:avLst/>
          </a:prstGeom>
          <a:solidFill>
            <a:schemeClr val="bg1"/>
          </a:solidFill>
        </p:spPr>
        <p:txBody>
          <a:bodyPr wrap="square" lIns="0" tIns="0" rIns="0" bIns="0"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a:ln>
                  <a:noFill/>
                </a:ln>
                <a:solidFill>
                  <a:prstClr val="black"/>
                </a:solidFill>
                <a:effectLst/>
                <a:uLnTx/>
                <a:uFillTx/>
                <a:latin typeface="Tahoma"/>
                <a:ea typeface="+mn-ea"/>
                <a:cs typeface="+mn-cs"/>
              </a:rPr>
              <a:t>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black"/>
              </a:solidFill>
              <a:effectLst/>
              <a:uLnTx/>
              <a:uFillTx/>
              <a:latin typeface="Tahoma"/>
              <a:ea typeface="+mn-ea"/>
              <a:cs typeface="+mn-cs"/>
            </a:endParaRPr>
          </a:p>
        </p:txBody>
      </p:sp>
      <p:cxnSp>
        <p:nvCxnSpPr>
          <p:cNvPr id="6" name="Rechte verbindingslijn 5">
            <a:extLst>
              <a:ext uri="{FF2B5EF4-FFF2-40B4-BE49-F238E27FC236}">
                <a16:creationId xmlns:a16="http://schemas.microsoft.com/office/drawing/2014/main" id="{F1FB35CD-AD1E-27B9-2D86-EFCCDF655D1F}"/>
              </a:ext>
            </a:extLst>
          </p:cNvPr>
          <p:cNvCxnSpPr>
            <a:cxnSpLocks/>
          </p:cNvCxnSpPr>
          <p:nvPr/>
        </p:nvCxnSpPr>
        <p:spPr>
          <a:xfrm flipV="1">
            <a:off x="789162" y="679499"/>
            <a:ext cx="1143470" cy="36127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a:extLst>
              <a:ext uri="{FF2B5EF4-FFF2-40B4-BE49-F238E27FC236}">
                <a16:creationId xmlns:a16="http://schemas.microsoft.com/office/drawing/2014/main" id="{F3244E1F-EFF8-6009-9C3F-367B32AFD9E4}"/>
              </a:ext>
            </a:extLst>
          </p:cNvPr>
          <p:cNvCxnSpPr>
            <a:cxnSpLocks/>
          </p:cNvCxnSpPr>
          <p:nvPr/>
        </p:nvCxnSpPr>
        <p:spPr>
          <a:xfrm flipV="1">
            <a:off x="1192914" y="2829621"/>
            <a:ext cx="611698" cy="187691"/>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Rechte verbindingslijn 29">
            <a:extLst>
              <a:ext uri="{FF2B5EF4-FFF2-40B4-BE49-F238E27FC236}">
                <a16:creationId xmlns:a16="http://schemas.microsoft.com/office/drawing/2014/main" id="{DD654F4B-3901-3D4B-174F-F44E48842C98}"/>
              </a:ext>
            </a:extLst>
          </p:cNvPr>
          <p:cNvCxnSpPr>
            <a:cxnSpLocks/>
          </p:cNvCxnSpPr>
          <p:nvPr/>
        </p:nvCxnSpPr>
        <p:spPr>
          <a:xfrm>
            <a:off x="2363541" y="1598292"/>
            <a:ext cx="367340" cy="1108381"/>
          </a:xfrm>
          <a:prstGeom prst="line">
            <a:avLst/>
          </a:prstGeom>
          <a:ln w="539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id="{0C7F1490-13D1-14B3-DC80-AECB45D87312}"/>
              </a:ext>
            </a:extLst>
          </p:cNvPr>
          <p:cNvCxnSpPr>
            <a:cxnSpLocks/>
          </p:cNvCxnSpPr>
          <p:nvPr/>
        </p:nvCxnSpPr>
        <p:spPr>
          <a:xfrm>
            <a:off x="1968069" y="665467"/>
            <a:ext cx="228841" cy="707164"/>
          </a:xfrm>
          <a:prstGeom prst="line">
            <a:avLst/>
          </a:prstGeom>
          <a:ln w="539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Rechte verbindingslijn 33">
            <a:extLst>
              <a:ext uri="{FF2B5EF4-FFF2-40B4-BE49-F238E27FC236}">
                <a16:creationId xmlns:a16="http://schemas.microsoft.com/office/drawing/2014/main" id="{EF86CA54-1A61-23EB-E167-CE0649917920}"/>
              </a:ext>
            </a:extLst>
          </p:cNvPr>
          <p:cNvCxnSpPr>
            <a:cxnSpLocks/>
          </p:cNvCxnSpPr>
          <p:nvPr/>
        </p:nvCxnSpPr>
        <p:spPr>
          <a:xfrm>
            <a:off x="2192380" y="1364002"/>
            <a:ext cx="162689" cy="234878"/>
          </a:xfrm>
          <a:prstGeom prst="line">
            <a:avLst/>
          </a:prstGeom>
          <a:ln w="539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Rechte verbindingslijn 37">
            <a:extLst>
              <a:ext uri="{FF2B5EF4-FFF2-40B4-BE49-F238E27FC236}">
                <a16:creationId xmlns:a16="http://schemas.microsoft.com/office/drawing/2014/main" id="{972B06C7-9D97-BB07-9B1A-C11CE730EABB}"/>
              </a:ext>
            </a:extLst>
          </p:cNvPr>
          <p:cNvCxnSpPr>
            <a:cxnSpLocks/>
          </p:cNvCxnSpPr>
          <p:nvPr/>
        </p:nvCxnSpPr>
        <p:spPr>
          <a:xfrm flipV="1">
            <a:off x="1864548" y="2709756"/>
            <a:ext cx="860801" cy="293284"/>
          </a:xfrm>
          <a:prstGeom prst="line">
            <a:avLst/>
          </a:prstGeom>
          <a:ln w="412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Rechte verbindingslijn 38">
            <a:extLst>
              <a:ext uri="{FF2B5EF4-FFF2-40B4-BE49-F238E27FC236}">
                <a16:creationId xmlns:a16="http://schemas.microsoft.com/office/drawing/2014/main" id="{0A0DB9AE-CE15-E120-35B4-A987F38107C9}"/>
              </a:ext>
            </a:extLst>
          </p:cNvPr>
          <p:cNvCxnSpPr>
            <a:cxnSpLocks/>
          </p:cNvCxnSpPr>
          <p:nvPr/>
        </p:nvCxnSpPr>
        <p:spPr>
          <a:xfrm flipV="1">
            <a:off x="1030673" y="1969388"/>
            <a:ext cx="1424816" cy="46520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Rechte verbindingslijn 45">
            <a:extLst>
              <a:ext uri="{FF2B5EF4-FFF2-40B4-BE49-F238E27FC236}">
                <a16:creationId xmlns:a16="http://schemas.microsoft.com/office/drawing/2014/main" id="{512F815E-F27C-BE98-F006-67359DBD093E}"/>
              </a:ext>
            </a:extLst>
          </p:cNvPr>
          <p:cNvCxnSpPr>
            <a:cxnSpLocks/>
          </p:cNvCxnSpPr>
          <p:nvPr/>
        </p:nvCxnSpPr>
        <p:spPr>
          <a:xfrm flipH="1" flipV="1">
            <a:off x="1799758" y="2832716"/>
            <a:ext cx="320799" cy="968362"/>
          </a:xfrm>
          <a:prstGeom prst="line">
            <a:avLst/>
          </a:prstGeom>
          <a:ln w="31750">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hthoek 9">
            <a:extLst>
              <a:ext uri="{FF2B5EF4-FFF2-40B4-BE49-F238E27FC236}">
                <a16:creationId xmlns:a16="http://schemas.microsoft.com/office/drawing/2014/main" id="{D4BDF740-9753-2CAC-87C5-011721AED0DC}"/>
              </a:ext>
            </a:extLst>
          </p:cNvPr>
          <p:cNvSpPr/>
          <p:nvPr/>
        </p:nvSpPr>
        <p:spPr>
          <a:xfrm rot="20555799">
            <a:off x="1760827" y="591643"/>
            <a:ext cx="61544" cy="119159"/>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11" name="Rechthoek 10">
            <a:extLst>
              <a:ext uri="{FF2B5EF4-FFF2-40B4-BE49-F238E27FC236}">
                <a16:creationId xmlns:a16="http://schemas.microsoft.com/office/drawing/2014/main" id="{4FD1176A-B064-DCAE-D585-3CE82675067A}"/>
              </a:ext>
            </a:extLst>
          </p:cNvPr>
          <p:cNvSpPr/>
          <p:nvPr/>
        </p:nvSpPr>
        <p:spPr>
          <a:xfrm rot="20555799">
            <a:off x="2437887" y="2293576"/>
            <a:ext cx="119066" cy="84605"/>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12" name="Rechthoek 11">
            <a:extLst>
              <a:ext uri="{FF2B5EF4-FFF2-40B4-BE49-F238E27FC236}">
                <a16:creationId xmlns:a16="http://schemas.microsoft.com/office/drawing/2014/main" id="{3DE920F8-27D4-29C5-53A5-4D1DD823D6A8}"/>
              </a:ext>
            </a:extLst>
          </p:cNvPr>
          <p:cNvSpPr/>
          <p:nvPr/>
        </p:nvSpPr>
        <p:spPr>
          <a:xfrm rot="20555799">
            <a:off x="2286968" y="2334121"/>
            <a:ext cx="119066" cy="84605"/>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13" name="Rechthoek 12">
            <a:extLst>
              <a:ext uri="{FF2B5EF4-FFF2-40B4-BE49-F238E27FC236}">
                <a16:creationId xmlns:a16="http://schemas.microsoft.com/office/drawing/2014/main" id="{A9838CE4-C2CA-0A28-B645-5BEDF4EF4395}"/>
              </a:ext>
            </a:extLst>
          </p:cNvPr>
          <p:cNvSpPr/>
          <p:nvPr/>
        </p:nvSpPr>
        <p:spPr>
          <a:xfrm rot="20555799">
            <a:off x="2153989" y="2382473"/>
            <a:ext cx="119066" cy="84605"/>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14" name="Rechthoek 13">
            <a:extLst>
              <a:ext uri="{FF2B5EF4-FFF2-40B4-BE49-F238E27FC236}">
                <a16:creationId xmlns:a16="http://schemas.microsoft.com/office/drawing/2014/main" id="{7E9E4F89-EA8E-A9C0-07FD-AC2A1C106E13}"/>
              </a:ext>
            </a:extLst>
          </p:cNvPr>
          <p:cNvSpPr/>
          <p:nvPr/>
        </p:nvSpPr>
        <p:spPr>
          <a:xfrm rot="20555799">
            <a:off x="2015068" y="2417356"/>
            <a:ext cx="119066" cy="84605"/>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16" name="Rechthoek 15">
            <a:extLst>
              <a:ext uri="{FF2B5EF4-FFF2-40B4-BE49-F238E27FC236}">
                <a16:creationId xmlns:a16="http://schemas.microsoft.com/office/drawing/2014/main" id="{22D4D062-ACBB-90FB-BE7A-CA2494E2D3CB}"/>
              </a:ext>
            </a:extLst>
          </p:cNvPr>
          <p:cNvSpPr/>
          <p:nvPr/>
        </p:nvSpPr>
        <p:spPr>
          <a:xfrm rot="20555799">
            <a:off x="1879672" y="2467992"/>
            <a:ext cx="119066" cy="84605"/>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17" name="Rechthoek 16">
            <a:extLst>
              <a:ext uri="{FF2B5EF4-FFF2-40B4-BE49-F238E27FC236}">
                <a16:creationId xmlns:a16="http://schemas.microsoft.com/office/drawing/2014/main" id="{978FCEB4-5378-54CB-0170-7810044515D6}"/>
              </a:ext>
            </a:extLst>
          </p:cNvPr>
          <p:cNvSpPr/>
          <p:nvPr/>
        </p:nvSpPr>
        <p:spPr>
          <a:xfrm rot="20555799">
            <a:off x="1730499" y="2510694"/>
            <a:ext cx="119066" cy="84605"/>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18" name="Rechthoek 17">
            <a:extLst>
              <a:ext uri="{FF2B5EF4-FFF2-40B4-BE49-F238E27FC236}">
                <a16:creationId xmlns:a16="http://schemas.microsoft.com/office/drawing/2014/main" id="{318E1923-CA47-D630-8EFC-54FC05568D9B}"/>
              </a:ext>
            </a:extLst>
          </p:cNvPr>
          <p:cNvSpPr/>
          <p:nvPr/>
        </p:nvSpPr>
        <p:spPr>
          <a:xfrm rot="4354188">
            <a:off x="3099817" y="3215386"/>
            <a:ext cx="330600" cy="34289"/>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cxnSp>
        <p:nvCxnSpPr>
          <p:cNvPr id="52" name="Rechte verbindingslijn 51">
            <a:extLst>
              <a:ext uri="{FF2B5EF4-FFF2-40B4-BE49-F238E27FC236}">
                <a16:creationId xmlns:a16="http://schemas.microsoft.com/office/drawing/2014/main" id="{642B8692-9BBD-6AEC-0F37-B3316F30A81B}"/>
              </a:ext>
            </a:extLst>
          </p:cNvPr>
          <p:cNvCxnSpPr>
            <a:cxnSpLocks/>
          </p:cNvCxnSpPr>
          <p:nvPr/>
        </p:nvCxnSpPr>
        <p:spPr>
          <a:xfrm>
            <a:off x="2215351" y="1902972"/>
            <a:ext cx="42283" cy="12778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Rechte verbindingslijn 68">
            <a:extLst>
              <a:ext uri="{FF2B5EF4-FFF2-40B4-BE49-F238E27FC236}">
                <a16:creationId xmlns:a16="http://schemas.microsoft.com/office/drawing/2014/main" id="{840EF40A-8B19-3E2A-6504-88C61D5956E7}"/>
              </a:ext>
            </a:extLst>
          </p:cNvPr>
          <p:cNvCxnSpPr>
            <a:cxnSpLocks/>
          </p:cNvCxnSpPr>
          <p:nvPr/>
        </p:nvCxnSpPr>
        <p:spPr>
          <a:xfrm flipV="1">
            <a:off x="2113113" y="3801078"/>
            <a:ext cx="12869" cy="441896"/>
          </a:xfrm>
          <a:prstGeom prst="line">
            <a:avLst/>
          </a:prstGeom>
          <a:ln w="317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7" name="Rechte verbindingslijn 76">
            <a:extLst>
              <a:ext uri="{FF2B5EF4-FFF2-40B4-BE49-F238E27FC236}">
                <a16:creationId xmlns:a16="http://schemas.microsoft.com/office/drawing/2014/main" id="{FE0A5DC8-2533-783D-DF69-10419A7D4FD9}"/>
              </a:ext>
            </a:extLst>
          </p:cNvPr>
          <p:cNvCxnSpPr>
            <a:cxnSpLocks/>
          </p:cNvCxnSpPr>
          <p:nvPr/>
        </p:nvCxnSpPr>
        <p:spPr>
          <a:xfrm flipH="1" flipV="1">
            <a:off x="2110109" y="4242974"/>
            <a:ext cx="105242" cy="356142"/>
          </a:xfrm>
          <a:prstGeom prst="line">
            <a:avLst/>
          </a:prstGeom>
          <a:ln w="31750">
            <a:solidFill>
              <a:srgbClr val="7030A0"/>
            </a:solidFill>
          </a:ln>
        </p:spPr>
        <p:style>
          <a:lnRef idx="1">
            <a:schemeClr val="accent1"/>
          </a:lnRef>
          <a:fillRef idx="0">
            <a:schemeClr val="accent1"/>
          </a:fillRef>
          <a:effectRef idx="0">
            <a:schemeClr val="accent1"/>
          </a:effectRef>
          <a:fontRef idx="minor">
            <a:schemeClr val="tx1"/>
          </a:fontRef>
        </p:style>
      </p:cxnSp>
      <p:sp>
        <p:nvSpPr>
          <p:cNvPr id="9" name="Ovaal 8">
            <a:extLst>
              <a:ext uri="{FF2B5EF4-FFF2-40B4-BE49-F238E27FC236}">
                <a16:creationId xmlns:a16="http://schemas.microsoft.com/office/drawing/2014/main" id="{34279535-D9F2-FBAF-97F8-7D6B855EE43A}"/>
              </a:ext>
            </a:extLst>
          </p:cNvPr>
          <p:cNvSpPr/>
          <p:nvPr/>
        </p:nvSpPr>
        <p:spPr>
          <a:xfrm rot="20605799">
            <a:off x="659359" y="523239"/>
            <a:ext cx="1736864" cy="1427400"/>
          </a:xfrm>
          <a:prstGeom prst="ellipse">
            <a:avLst/>
          </a:prstGeom>
          <a:solidFill>
            <a:schemeClr val="accent1">
              <a:lumMod val="40000"/>
              <a:lumOff val="60000"/>
              <a:alpha val="13000"/>
            </a:schemeClr>
          </a:solid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26" name="Ovaal 25">
            <a:extLst>
              <a:ext uri="{FF2B5EF4-FFF2-40B4-BE49-F238E27FC236}">
                <a16:creationId xmlns:a16="http://schemas.microsoft.com/office/drawing/2014/main" id="{BDEEDAFC-273E-1C06-B238-4CC373B95E95}"/>
              </a:ext>
            </a:extLst>
          </p:cNvPr>
          <p:cNvSpPr/>
          <p:nvPr/>
        </p:nvSpPr>
        <p:spPr>
          <a:xfrm rot="20426800">
            <a:off x="1783520" y="2496250"/>
            <a:ext cx="1114336" cy="333152"/>
          </a:xfrm>
          <a:prstGeom prst="ellipse">
            <a:avLst/>
          </a:prstGeom>
          <a:solidFill>
            <a:schemeClr val="accent1">
              <a:lumMod val="40000"/>
              <a:lumOff val="60000"/>
              <a:alpha val="13000"/>
            </a:schemeClr>
          </a:solid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40" name="Ovaal 39">
            <a:extLst>
              <a:ext uri="{FF2B5EF4-FFF2-40B4-BE49-F238E27FC236}">
                <a16:creationId xmlns:a16="http://schemas.microsoft.com/office/drawing/2014/main" id="{BB77C063-C6AF-9FFA-1645-1837272D69E3}"/>
              </a:ext>
            </a:extLst>
          </p:cNvPr>
          <p:cNvSpPr/>
          <p:nvPr/>
        </p:nvSpPr>
        <p:spPr>
          <a:xfrm rot="20426800">
            <a:off x="1583294" y="1685440"/>
            <a:ext cx="1240234" cy="799011"/>
          </a:xfrm>
          <a:prstGeom prst="ellipse">
            <a:avLst/>
          </a:prstGeom>
          <a:solidFill>
            <a:schemeClr val="accent1">
              <a:lumMod val="40000"/>
              <a:lumOff val="60000"/>
              <a:alpha val="13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53" name="Ovaal 52">
            <a:extLst>
              <a:ext uri="{FF2B5EF4-FFF2-40B4-BE49-F238E27FC236}">
                <a16:creationId xmlns:a16="http://schemas.microsoft.com/office/drawing/2014/main" id="{01AC19D1-B604-4CF8-486D-FC8EBE16226C}"/>
              </a:ext>
            </a:extLst>
          </p:cNvPr>
          <p:cNvSpPr/>
          <p:nvPr/>
        </p:nvSpPr>
        <p:spPr>
          <a:xfrm rot="20426800">
            <a:off x="814733" y="1986613"/>
            <a:ext cx="977622" cy="759980"/>
          </a:xfrm>
          <a:prstGeom prst="ellipse">
            <a:avLst/>
          </a:prstGeom>
          <a:solidFill>
            <a:schemeClr val="accent1">
              <a:lumMod val="40000"/>
              <a:lumOff val="60000"/>
              <a:alpha val="13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60" name="Ovaal 59">
            <a:extLst>
              <a:ext uri="{FF2B5EF4-FFF2-40B4-BE49-F238E27FC236}">
                <a16:creationId xmlns:a16="http://schemas.microsoft.com/office/drawing/2014/main" id="{7136A5F8-1690-715C-E342-4A9F1BB179EE}"/>
              </a:ext>
            </a:extLst>
          </p:cNvPr>
          <p:cNvSpPr/>
          <p:nvPr/>
        </p:nvSpPr>
        <p:spPr>
          <a:xfrm rot="20598892">
            <a:off x="1290879" y="4488230"/>
            <a:ext cx="940951" cy="333152"/>
          </a:xfrm>
          <a:prstGeom prst="ellipse">
            <a:avLst/>
          </a:prstGeom>
          <a:solidFill>
            <a:schemeClr val="accent1">
              <a:lumMod val="40000"/>
              <a:lumOff val="60000"/>
              <a:alpha val="13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2" name="Tekstvak 1">
            <a:extLst>
              <a:ext uri="{FF2B5EF4-FFF2-40B4-BE49-F238E27FC236}">
                <a16:creationId xmlns:a16="http://schemas.microsoft.com/office/drawing/2014/main" id="{24FD7B34-D038-9FE5-CCC5-37A332E8DF19}"/>
              </a:ext>
            </a:extLst>
          </p:cNvPr>
          <p:cNvSpPr txBox="1"/>
          <p:nvPr/>
        </p:nvSpPr>
        <p:spPr>
          <a:xfrm>
            <a:off x="4326738" y="982961"/>
            <a:ext cx="4735345" cy="900503"/>
          </a:xfrm>
          <a:prstGeom prst="rect">
            <a:avLst/>
          </a:prstGeom>
          <a:noFill/>
        </p:spPr>
        <p:txBody>
          <a:bodyPr wrap="square" lIns="0" tIns="0" rIns="0" bIns="0"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Fase  3       2028 – 2030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013"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57175" marR="0" lvl="0" indent="-257175" algn="l" defTabSz="685800" rtl="0" eaLnBrk="1" fontAlgn="auto" latinLnBrk="0" hangingPunct="1">
              <a:lnSpc>
                <a:spcPct val="100000"/>
              </a:lnSpc>
              <a:spcBef>
                <a:spcPts val="0"/>
              </a:spcBef>
              <a:spcAft>
                <a:spcPts val="0"/>
              </a:spcAft>
              <a:buClrTx/>
              <a:buSzTx/>
              <a:buFont typeface="+mj-lt"/>
              <a:buAutoNum type="alphaLcParenR"/>
              <a:tabLst/>
              <a:defRPr/>
            </a:pPr>
            <a:r>
              <a:rPr kumimoji="0" lang="nl-NL" sz="1013"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Aanleg buurtwarmtenetten in 3 buurten</a:t>
            </a:r>
            <a:endParaRPr kumimoji="0" lang="nl-NL" sz="1013"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57175" marR="0" lvl="0" indent="-257175" algn="l" defTabSz="685800" rtl="0" eaLnBrk="1" fontAlgn="auto" latinLnBrk="0" hangingPunct="1">
              <a:lnSpc>
                <a:spcPct val="100000"/>
              </a:lnSpc>
              <a:spcBef>
                <a:spcPts val="0"/>
              </a:spcBef>
              <a:spcAft>
                <a:spcPts val="0"/>
              </a:spcAft>
              <a:buClrTx/>
              <a:buSzTx/>
              <a:buFont typeface="+mj-lt"/>
              <a:buAutoNum type="alphaLcParenR"/>
              <a:tabLst/>
              <a:defRPr/>
            </a:pPr>
            <a:r>
              <a:rPr kumimoji="0" lang="nl-NL" sz="1013"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Isolatieprojecten in 2 buurten </a:t>
            </a:r>
            <a:endParaRPr kumimoji="0" lang="nl-NL" sz="1013"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57175" marR="0" lvl="0" indent="-257175" algn="l" defTabSz="685800" rtl="0" eaLnBrk="1" fontAlgn="auto" latinLnBrk="0" hangingPunct="1">
              <a:lnSpc>
                <a:spcPct val="100000"/>
              </a:lnSpc>
              <a:spcBef>
                <a:spcPts val="0"/>
              </a:spcBef>
              <a:spcAft>
                <a:spcPts val="0"/>
              </a:spcAft>
              <a:buClrTx/>
              <a:buSzTx/>
              <a:buFont typeface="+mj-lt"/>
              <a:buAutoNum type="alphaLcParenR"/>
              <a:tabLst/>
              <a:defRPr/>
            </a:pPr>
            <a:r>
              <a:rPr kumimoji="0" lang="nl-NL" sz="1013"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Aansluiten overige gebouwen, waaronder Winkelcentrum</a:t>
            </a:r>
          </a:p>
        </p:txBody>
      </p:sp>
      <p:sp>
        <p:nvSpPr>
          <p:cNvPr id="5" name="Ovaal 4">
            <a:extLst>
              <a:ext uri="{FF2B5EF4-FFF2-40B4-BE49-F238E27FC236}">
                <a16:creationId xmlns:a16="http://schemas.microsoft.com/office/drawing/2014/main" id="{AA202D8E-8619-3D91-1C90-FAB5E234F89E}"/>
              </a:ext>
            </a:extLst>
          </p:cNvPr>
          <p:cNvSpPr/>
          <p:nvPr/>
        </p:nvSpPr>
        <p:spPr>
          <a:xfrm rot="20605799">
            <a:off x="2011316" y="2844288"/>
            <a:ext cx="1646166" cy="1318100"/>
          </a:xfrm>
          <a:prstGeom prst="ellipse">
            <a:avLst/>
          </a:prstGeom>
          <a:solidFill>
            <a:schemeClr val="accent1">
              <a:lumMod val="40000"/>
              <a:lumOff val="60000"/>
              <a:alpha val="13000"/>
            </a:schemeClr>
          </a:solid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15" name="Ovaal 14">
            <a:extLst>
              <a:ext uri="{FF2B5EF4-FFF2-40B4-BE49-F238E27FC236}">
                <a16:creationId xmlns:a16="http://schemas.microsoft.com/office/drawing/2014/main" id="{57E14436-8E43-1762-2476-AE134F9CF2F2}"/>
              </a:ext>
            </a:extLst>
          </p:cNvPr>
          <p:cNvSpPr/>
          <p:nvPr/>
        </p:nvSpPr>
        <p:spPr>
          <a:xfrm rot="20605799">
            <a:off x="981590" y="3589465"/>
            <a:ext cx="1162266" cy="826664"/>
          </a:xfrm>
          <a:prstGeom prst="ellipse">
            <a:avLst/>
          </a:prstGeom>
          <a:solidFill>
            <a:schemeClr val="accent1">
              <a:lumMod val="40000"/>
              <a:lumOff val="60000"/>
              <a:alpha val="13000"/>
            </a:schemeClr>
          </a:solid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4" name="Rechthoek 3">
            <a:extLst>
              <a:ext uri="{FF2B5EF4-FFF2-40B4-BE49-F238E27FC236}">
                <a16:creationId xmlns:a16="http://schemas.microsoft.com/office/drawing/2014/main" id="{BCD8E151-6A85-44F2-0410-BCCD0F9CA387}"/>
              </a:ext>
            </a:extLst>
          </p:cNvPr>
          <p:cNvSpPr/>
          <p:nvPr/>
        </p:nvSpPr>
        <p:spPr>
          <a:xfrm rot="4360959">
            <a:off x="1012775" y="2973913"/>
            <a:ext cx="192300" cy="86795"/>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20" name="Ovaal 19">
            <a:extLst>
              <a:ext uri="{FF2B5EF4-FFF2-40B4-BE49-F238E27FC236}">
                <a16:creationId xmlns:a16="http://schemas.microsoft.com/office/drawing/2014/main" id="{D98C7DDE-8898-44A6-B20A-918CCCC6B699}"/>
              </a:ext>
            </a:extLst>
          </p:cNvPr>
          <p:cNvSpPr/>
          <p:nvPr/>
        </p:nvSpPr>
        <p:spPr>
          <a:xfrm rot="20605799">
            <a:off x="948370" y="2731747"/>
            <a:ext cx="978562" cy="883787"/>
          </a:xfrm>
          <a:prstGeom prst="ellipse">
            <a:avLst/>
          </a:prstGeom>
          <a:solidFill>
            <a:schemeClr val="accent1">
              <a:lumMod val="40000"/>
              <a:lumOff val="60000"/>
              <a:alpha val="13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19" name="Rechthoek 18">
            <a:extLst>
              <a:ext uri="{FF2B5EF4-FFF2-40B4-BE49-F238E27FC236}">
                <a16:creationId xmlns:a16="http://schemas.microsoft.com/office/drawing/2014/main" id="{7EC6CB44-51CA-BD39-90C1-3CB1BF0BC392}"/>
              </a:ext>
            </a:extLst>
          </p:cNvPr>
          <p:cNvSpPr/>
          <p:nvPr/>
        </p:nvSpPr>
        <p:spPr>
          <a:xfrm rot="4360959">
            <a:off x="1047464" y="3182392"/>
            <a:ext cx="192300" cy="43322"/>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21" name="Tekstvak 20">
            <a:extLst>
              <a:ext uri="{FF2B5EF4-FFF2-40B4-BE49-F238E27FC236}">
                <a16:creationId xmlns:a16="http://schemas.microsoft.com/office/drawing/2014/main" id="{14028709-C72E-1B05-3C4B-B321EA0516DC}"/>
              </a:ext>
            </a:extLst>
          </p:cNvPr>
          <p:cNvSpPr txBox="1"/>
          <p:nvPr/>
        </p:nvSpPr>
        <p:spPr>
          <a:xfrm>
            <a:off x="3850488" y="140979"/>
            <a:ext cx="5264206" cy="276999"/>
          </a:xfrm>
          <a:prstGeom prst="rect">
            <a:avLst/>
          </a:prstGeom>
          <a:noFill/>
        </p:spPr>
        <p:txBody>
          <a:bodyPr wrap="square" lIns="0" tIns="0" rIns="0" bIns="0"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Tahoma"/>
                <a:ea typeface="+mn-ea"/>
                <a:cs typeface="+mn-cs"/>
              </a:rPr>
              <a:t>Aanzet Fasering Energieaanpak Vinkhuizen</a:t>
            </a:r>
          </a:p>
        </p:txBody>
      </p:sp>
      <p:sp>
        <p:nvSpPr>
          <p:cNvPr id="8" name="Tekstvak 7">
            <a:extLst>
              <a:ext uri="{FF2B5EF4-FFF2-40B4-BE49-F238E27FC236}">
                <a16:creationId xmlns:a16="http://schemas.microsoft.com/office/drawing/2014/main" id="{38AF36D5-0639-C882-5EB1-5DCA8B569FCB}"/>
              </a:ext>
            </a:extLst>
          </p:cNvPr>
          <p:cNvSpPr txBox="1"/>
          <p:nvPr/>
        </p:nvSpPr>
        <p:spPr>
          <a:xfrm>
            <a:off x="4326737" y="2706673"/>
            <a:ext cx="3829622" cy="646331"/>
          </a:xfrm>
          <a:prstGeom prst="rect">
            <a:avLst/>
          </a:prstGeom>
          <a:noFill/>
        </p:spPr>
        <p:txBody>
          <a:bodyPr wrap="square" lIns="0" tIns="0" rIns="0" bIns="0"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nl-NL" sz="1800" b="1" dirty="0">
                <a:latin typeface="Calibri" panose="020F0502020204030204" pitchFamily="34" charset="0"/>
                <a:cs typeface="Calibri" panose="020F0502020204030204" pitchFamily="34" charset="0"/>
              </a:rPr>
              <a:t>Komende periode:</a:t>
            </a:r>
          </a:p>
          <a:p>
            <a:pPr marL="214313" indent="-214313" algn="l">
              <a:buFont typeface="Arial" panose="020B0604020202020204" pitchFamily="34" charset="0"/>
              <a:buChar char="•"/>
            </a:pPr>
            <a:r>
              <a:rPr lang="nl-NL" sz="1200" dirty="0">
                <a:latin typeface="Calibri" panose="020F0502020204030204" pitchFamily="34" charset="0"/>
                <a:cs typeface="Calibri" panose="020F0502020204030204" pitchFamily="34" charset="0"/>
              </a:rPr>
              <a:t>Uitwerking aanpak </a:t>
            </a:r>
            <a:r>
              <a:rPr lang="nl-NL" sz="1200" dirty="0" err="1">
                <a:latin typeface="Calibri" panose="020F0502020204030204" pitchFamily="34" charset="0"/>
                <a:cs typeface="Calibri" panose="020F0502020204030204" pitchFamily="34" charset="0"/>
              </a:rPr>
              <a:t>ism</a:t>
            </a:r>
            <a:r>
              <a:rPr lang="nl-NL" sz="1200" dirty="0">
                <a:latin typeface="Calibri" panose="020F0502020204030204" pitchFamily="34" charset="0"/>
                <a:cs typeface="Calibri" panose="020F0502020204030204" pitchFamily="34" charset="0"/>
              </a:rPr>
              <a:t> corporaties &amp; WarmteStad</a:t>
            </a:r>
          </a:p>
          <a:p>
            <a:pPr marL="214313" indent="-214313" algn="l">
              <a:buFont typeface="Arial" panose="020B0604020202020204" pitchFamily="34" charset="0"/>
              <a:buChar char="•"/>
            </a:pPr>
            <a:r>
              <a:rPr lang="nl-NL" sz="1200" dirty="0" err="1">
                <a:latin typeface="Calibri" panose="020F0502020204030204" pitchFamily="34" charset="0"/>
                <a:cs typeface="Calibri" panose="020F0502020204030204" pitchFamily="34" charset="0"/>
              </a:rPr>
              <a:t>Enexis</a:t>
            </a:r>
            <a:r>
              <a:rPr lang="nl-NL" sz="12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9728771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descr="Afbeelding met kaart&#10;&#10;Automatisch gegenereerde beschrijving">
            <a:extLst>
              <a:ext uri="{FF2B5EF4-FFF2-40B4-BE49-F238E27FC236}">
                <a16:creationId xmlns:a16="http://schemas.microsoft.com/office/drawing/2014/main" id="{28282E1C-FE38-0171-2FDC-D12019A867A4}"/>
              </a:ext>
            </a:extLst>
          </p:cNvPr>
          <p:cNvPicPr>
            <a:picLocks noGrp="1" noChangeAspect="1"/>
          </p:cNvPicPr>
          <p:nvPr>
            <p:ph type="pic" sz="quarter" idx="10"/>
          </p:nvPr>
        </p:nvPicPr>
        <p:blipFill rotWithShape="1">
          <a:blip r:embed="rId2"/>
          <a:srcRect l="26435" t="14093" r="32076" b="19564"/>
          <a:stretch/>
        </p:blipFill>
        <p:spPr>
          <a:xfrm>
            <a:off x="262547" y="510465"/>
            <a:ext cx="3795861" cy="4291776"/>
          </a:xfrm>
        </p:spPr>
      </p:pic>
      <p:sp>
        <p:nvSpPr>
          <p:cNvPr id="3" name="Tekstvak 2">
            <a:extLst>
              <a:ext uri="{FF2B5EF4-FFF2-40B4-BE49-F238E27FC236}">
                <a16:creationId xmlns:a16="http://schemas.microsoft.com/office/drawing/2014/main" id="{3B59F919-664A-4BFE-B20C-90B9EE54449B}"/>
              </a:ext>
            </a:extLst>
          </p:cNvPr>
          <p:cNvSpPr txBox="1"/>
          <p:nvPr/>
        </p:nvSpPr>
        <p:spPr>
          <a:xfrm>
            <a:off x="8331201" y="4587476"/>
            <a:ext cx="618721" cy="484748"/>
          </a:xfrm>
          <a:prstGeom prst="rect">
            <a:avLst/>
          </a:prstGeom>
          <a:solidFill>
            <a:schemeClr val="bg1"/>
          </a:solidFill>
        </p:spPr>
        <p:txBody>
          <a:bodyPr wrap="square" lIns="0" tIns="0" rIns="0" bIns="0"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a:ln>
                  <a:noFill/>
                </a:ln>
                <a:solidFill>
                  <a:prstClr val="black"/>
                </a:solidFill>
                <a:effectLst/>
                <a:uLnTx/>
                <a:uFillTx/>
                <a:latin typeface="Tahoma"/>
                <a:ea typeface="+mn-ea"/>
                <a:cs typeface="+mn-cs"/>
              </a:rPr>
              <a:t>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black"/>
              </a:solidFill>
              <a:effectLst/>
              <a:uLnTx/>
              <a:uFillTx/>
              <a:latin typeface="Tahoma"/>
              <a:ea typeface="+mn-ea"/>
              <a:cs typeface="+mn-cs"/>
            </a:endParaRPr>
          </a:p>
        </p:txBody>
      </p:sp>
      <p:cxnSp>
        <p:nvCxnSpPr>
          <p:cNvPr id="6" name="Rechte verbindingslijn 5">
            <a:extLst>
              <a:ext uri="{FF2B5EF4-FFF2-40B4-BE49-F238E27FC236}">
                <a16:creationId xmlns:a16="http://schemas.microsoft.com/office/drawing/2014/main" id="{F1FB35CD-AD1E-27B9-2D86-EFCCDF655D1F}"/>
              </a:ext>
            </a:extLst>
          </p:cNvPr>
          <p:cNvCxnSpPr>
            <a:cxnSpLocks/>
          </p:cNvCxnSpPr>
          <p:nvPr/>
        </p:nvCxnSpPr>
        <p:spPr>
          <a:xfrm flipV="1">
            <a:off x="789162" y="679499"/>
            <a:ext cx="1143470" cy="36127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a:extLst>
              <a:ext uri="{FF2B5EF4-FFF2-40B4-BE49-F238E27FC236}">
                <a16:creationId xmlns:a16="http://schemas.microsoft.com/office/drawing/2014/main" id="{F3244E1F-EFF8-6009-9C3F-367B32AFD9E4}"/>
              </a:ext>
            </a:extLst>
          </p:cNvPr>
          <p:cNvCxnSpPr>
            <a:cxnSpLocks/>
          </p:cNvCxnSpPr>
          <p:nvPr/>
        </p:nvCxnSpPr>
        <p:spPr>
          <a:xfrm flipV="1">
            <a:off x="1192914" y="2829621"/>
            <a:ext cx="611698" cy="187691"/>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Rechte verbindingslijn 29">
            <a:extLst>
              <a:ext uri="{FF2B5EF4-FFF2-40B4-BE49-F238E27FC236}">
                <a16:creationId xmlns:a16="http://schemas.microsoft.com/office/drawing/2014/main" id="{DD654F4B-3901-3D4B-174F-F44E48842C98}"/>
              </a:ext>
            </a:extLst>
          </p:cNvPr>
          <p:cNvCxnSpPr>
            <a:cxnSpLocks/>
          </p:cNvCxnSpPr>
          <p:nvPr/>
        </p:nvCxnSpPr>
        <p:spPr>
          <a:xfrm>
            <a:off x="2363541" y="1598292"/>
            <a:ext cx="367340" cy="1108381"/>
          </a:xfrm>
          <a:prstGeom prst="line">
            <a:avLst/>
          </a:prstGeom>
          <a:ln w="539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id="{0C7F1490-13D1-14B3-DC80-AECB45D87312}"/>
              </a:ext>
            </a:extLst>
          </p:cNvPr>
          <p:cNvCxnSpPr>
            <a:cxnSpLocks/>
          </p:cNvCxnSpPr>
          <p:nvPr/>
        </p:nvCxnSpPr>
        <p:spPr>
          <a:xfrm>
            <a:off x="1968069" y="665467"/>
            <a:ext cx="228841" cy="707164"/>
          </a:xfrm>
          <a:prstGeom prst="line">
            <a:avLst/>
          </a:prstGeom>
          <a:ln w="539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Rechte verbindingslijn 33">
            <a:extLst>
              <a:ext uri="{FF2B5EF4-FFF2-40B4-BE49-F238E27FC236}">
                <a16:creationId xmlns:a16="http://schemas.microsoft.com/office/drawing/2014/main" id="{EF86CA54-1A61-23EB-E167-CE0649917920}"/>
              </a:ext>
            </a:extLst>
          </p:cNvPr>
          <p:cNvCxnSpPr>
            <a:cxnSpLocks/>
          </p:cNvCxnSpPr>
          <p:nvPr/>
        </p:nvCxnSpPr>
        <p:spPr>
          <a:xfrm>
            <a:off x="2192380" y="1364002"/>
            <a:ext cx="162689" cy="234878"/>
          </a:xfrm>
          <a:prstGeom prst="line">
            <a:avLst/>
          </a:prstGeom>
          <a:ln w="539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Rechte verbindingslijn 37">
            <a:extLst>
              <a:ext uri="{FF2B5EF4-FFF2-40B4-BE49-F238E27FC236}">
                <a16:creationId xmlns:a16="http://schemas.microsoft.com/office/drawing/2014/main" id="{972B06C7-9D97-BB07-9B1A-C11CE730EABB}"/>
              </a:ext>
            </a:extLst>
          </p:cNvPr>
          <p:cNvCxnSpPr>
            <a:cxnSpLocks/>
          </p:cNvCxnSpPr>
          <p:nvPr/>
        </p:nvCxnSpPr>
        <p:spPr>
          <a:xfrm flipV="1">
            <a:off x="1864548" y="2709756"/>
            <a:ext cx="860801" cy="293284"/>
          </a:xfrm>
          <a:prstGeom prst="line">
            <a:avLst/>
          </a:prstGeom>
          <a:ln w="412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Rechte verbindingslijn 38">
            <a:extLst>
              <a:ext uri="{FF2B5EF4-FFF2-40B4-BE49-F238E27FC236}">
                <a16:creationId xmlns:a16="http://schemas.microsoft.com/office/drawing/2014/main" id="{0A0DB9AE-CE15-E120-35B4-A987F38107C9}"/>
              </a:ext>
            </a:extLst>
          </p:cNvPr>
          <p:cNvCxnSpPr>
            <a:cxnSpLocks/>
          </p:cNvCxnSpPr>
          <p:nvPr/>
        </p:nvCxnSpPr>
        <p:spPr>
          <a:xfrm flipV="1">
            <a:off x="1030673" y="1969388"/>
            <a:ext cx="1424816" cy="46520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Rechte verbindingslijn 45">
            <a:extLst>
              <a:ext uri="{FF2B5EF4-FFF2-40B4-BE49-F238E27FC236}">
                <a16:creationId xmlns:a16="http://schemas.microsoft.com/office/drawing/2014/main" id="{512F815E-F27C-BE98-F006-67359DBD093E}"/>
              </a:ext>
            </a:extLst>
          </p:cNvPr>
          <p:cNvCxnSpPr>
            <a:cxnSpLocks/>
          </p:cNvCxnSpPr>
          <p:nvPr/>
        </p:nvCxnSpPr>
        <p:spPr>
          <a:xfrm flipH="1" flipV="1">
            <a:off x="1799758" y="2832716"/>
            <a:ext cx="320799" cy="968362"/>
          </a:xfrm>
          <a:prstGeom prst="line">
            <a:avLst/>
          </a:prstGeom>
          <a:ln w="31750">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hthoek 9">
            <a:extLst>
              <a:ext uri="{FF2B5EF4-FFF2-40B4-BE49-F238E27FC236}">
                <a16:creationId xmlns:a16="http://schemas.microsoft.com/office/drawing/2014/main" id="{D4BDF740-9753-2CAC-87C5-011721AED0DC}"/>
              </a:ext>
            </a:extLst>
          </p:cNvPr>
          <p:cNvSpPr/>
          <p:nvPr/>
        </p:nvSpPr>
        <p:spPr>
          <a:xfrm rot="20555799">
            <a:off x="1760827" y="591643"/>
            <a:ext cx="61544" cy="119159"/>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11" name="Rechthoek 10">
            <a:extLst>
              <a:ext uri="{FF2B5EF4-FFF2-40B4-BE49-F238E27FC236}">
                <a16:creationId xmlns:a16="http://schemas.microsoft.com/office/drawing/2014/main" id="{4FD1176A-B064-DCAE-D585-3CE82675067A}"/>
              </a:ext>
            </a:extLst>
          </p:cNvPr>
          <p:cNvSpPr/>
          <p:nvPr/>
        </p:nvSpPr>
        <p:spPr>
          <a:xfrm rot="20555799">
            <a:off x="2437887" y="2293576"/>
            <a:ext cx="119066" cy="84605"/>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12" name="Rechthoek 11">
            <a:extLst>
              <a:ext uri="{FF2B5EF4-FFF2-40B4-BE49-F238E27FC236}">
                <a16:creationId xmlns:a16="http://schemas.microsoft.com/office/drawing/2014/main" id="{3DE920F8-27D4-29C5-53A5-4D1DD823D6A8}"/>
              </a:ext>
            </a:extLst>
          </p:cNvPr>
          <p:cNvSpPr/>
          <p:nvPr/>
        </p:nvSpPr>
        <p:spPr>
          <a:xfrm rot="20555799">
            <a:off x="2286968" y="2334121"/>
            <a:ext cx="119066" cy="84605"/>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13" name="Rechthoek 12">
            <a:extLst>
              <a:ext uri="{FF2B5EF4-FFF2-40B4-BE49-F238E27FC236}">
                <a16:creationId xmlns:a16="http://schemas.microsoft.com/office/drawing/2014/main" id="{A9838CE4-C2CA-0A28-B645-5BEDF4EF4395}"/>
              </a:ext>
            </a:extLst>
          </p:cNvPr>
          <p:cNvSpPr/>
          <p:nvPr/>
        </p:nvSpPr>
        <p:spPr>
          <a:xfrm rot="20555799">
            <a:off x="2153989" y="2382473"/>
            <a:ext cx="119066" cy="84605"/>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14" name="Rechthoek 13">
            <a:extLst>
              <a:ext uri="{FF2B5EF4-FFF2-40B4-BE49-F238E27FC236}">
                <a16:creationId xmlns:a16="http://schemas.microsoft.com/office/drawing/2014/main" id="{7E9E4F89-EA8E-A9C0-07FD-AC2A1C106E13}"/>
              </a:ext>
            </a:extLst>
          </p:cNvPr>
          <p:cNvSpPr/>
          <p:nvPr/>
        </p:nvSpPr>
        <p:spPr>
          <a:xfrm rot="20555799">
            <a:off x="2015068" y="2417356"/>
            <a:ext cx="119066" cy="84605"/>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16" name="Rechthoek 15">
            <a:extLst>
              <a:ext uri="{FF2B5EF4-FFF2-40B4-BE49-F238E27FC236}">
                <a16:creationId xmlns:a16="http://schemas.microsoft.com/office/drawing/2014/main" id="{22D4D062-ACBB-90FB-BE7A-CA2494E2D3CB}"/>
              </a:ext>
            </a:extLst>
          </p:cNvPr>
          <p:cNvSpPr/>
          <p:nvPr/>
        </p:nvSpPr>
        <p:spPr>
          <a:xfrm rot="20555799">
            <a:off x="1879672" y="2467992"/>
            <a:ext cx="119066" cy="84605"/>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17" name="Rechthoek 16">
            <a:extLst>
              <a:ext uri="{FF2B5EF4-FFF2-40B4-BE49-F238E27FC236}">
                <a16:creationId xmlns:a16="http://schemas.microsoft.com/office/drawing/2014/main" id="{978FCEB4-5378-54CB-0170-7810044515D6}"/>
              </a:ext>
            </a:extLst>
          </p:cNvPr>
          <p:cNvSpPr/>
          <p:nvPr/>
        </p:nvSpPr>
        <p:spPr>
          <a:xfrm rot="20555799">
            <a:off x="1730499" y="2510694"/>
            <a:ext cx="119066" cy="84605"/>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18" name="Rechthoek 17">
            <a:extLst>
              <a:ext uri="{FF2B5EF4-FFF2-40B4-BE49-F238E27FC236}">
                <a16:creationId xmlns:a16="http://schemas.microsoft.com/office/drawing/2014/main" id="{318E1923-CA47-D630-8EFC-54FC05568D9B}"/>
              </a:ext>
            </a:extLst>
          </p:cNvPr>
          <p:cNvSpPr/>
          <p:nvPr/>
        </p:nvSpPr>
        <p:spPr>
          <a:xfrm rot="4354188">
            <a:off x="3099817" y="3215386"/>
            <a:ext cx="330600" cy="34289"/>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cxnSp>
        <p:nvCxnSpPr>
          <p:cNvPr id="52" name="Rechte verbindingslijn 51">
            <a:extLst>
              <a:ext uri="{FF2B5EF4-FFF2-40B4-BE49-F238E27FC236}">
                <a16:creationId xmlns:a16="http://schemas.microsoft.com/office/drawing/2014/main" id="{642B8692-9BBD-6AEC-0F37-B3316F30A81B}"/>
              </a:ext>
            </a:extLst>
          </p:cNvPr>
          <p:cNvCxnSpPr>
            <a:cxnSpLocks/>
          </p:cNvCxnSpPr>
          <p:nvPr/>
        </p:nvCxnSpPr>
        <p:spPr>
          <a:xfrm>
            <a:off x="2215351" y="1902972"/>
            <a:ext cx="42283" cy="12778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Rechte verbindingslijn 68">
            <a:extLst>
              <a:ext uri="{FF2B5EF4-FFF2-40B4-BE49-F238E27FC236}">
                <a16:creationId xmlns:a16="http://schemas.microsoft.com/office/drawing/2014/main" id="{840EF40A-8B19-3E2A-6504-88C61D5956E7}"/>
              </a:ext>
            </a:extLst>
          </p:cNvPr>
          <p:cNvCxnSpPr>
            <a:cxnSpLocks/>
          </p:cNvCxnSpPr>
          <p:nvPr/>
        </p:nvCxnSpPr>
        <p:spPr>
          <a:xfrm flipV="1">
            <a:off x="2113113" y="3801078"/>
            <a:ext cx="12869" cy="441896"/>
          </a:xfrm>
          <a:prstGeom prst="line">
            <a:avLst/>
          </a:prstGeom>
          <a:ln w="317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7" name="Rechte verbindingslijn 76">
            <a:extLst>
              <a:ext uri="{FF2B5EF4-FFF2-40B4-BE49-F238E27FC236}">
                <a16:creationId xmlns:a16="http://schemas.microsoft.com/office/drawing/2014/main" id="{FE0A5DC8-2533-783D-DF69-10419A7D4FD9}"/>
              </a:ext>
            </a:extLst>
          </p:cNvPr>
          <p:cNvCxnSpPr>
            <a:cxnSpLocks/>
          </p:cNvCxnSpPr>
          <p:nvPr/>
        </p:nvCxnSpPr>
        <p:spPr>
          <a:xfrm flipH="1" flipV="1">
            <a:off x="2110109" y="4242974"/>
            <a:ext cx="105242" cy="356142"/>
          </a:xfrm>
          <a:prstGeom prst="line">
            <a:avLst/>
          </a:prstGeom>
          <a:ln w="31750">
            <a:solidFill>
              <a:srgbClr val="7030A0"/>
            </a:solidFill>
          </a:ln>
        </p:spPr>
        <p:style>
          <a:lnRef idx="1">
            <a:schemeClr val="accent1"/>
          </a:lnRef>
          <a:fillRef idx="0">
            <a:schemeClr val="accent1"/>
          </a:fillRef>
          <a:effectRef idx="0">
            <a:schemeClr val="accent1"/>
          </a:effectRef>
          <a:fontRef idx="minor">
            <a:schemeClr val="tx1"/>
          </a:fontRef>
        </p:style>
      </p:cxnSp>
      <p:sp>
        <p:nvSpPr>
          <p:cNvPr id="9" name="Ovaal 8">
            <a:extLst>
              <a:ext uri="{FF2B5EF4-FFF2-40B4-BE49-F238E27FC236}">
                <a16:creationId xmlns:a16="http://schemas.microsoft.com/office/drawing/2014/main" id="{34279535-D9F2-FBAF-97F8-7D6B855EE43A}"/>
              </a:ext>
            </a:extLst>
          </p:cNvPr>
          <p:cNvSpPr/>
          <p:nvPr/>
        </p:nvSpPr>
        <p:spPr>
          <a:xfrm rot="20605799">
            <a:off x="659359" y="523239"/>
            <a:ext cx="1736864" cy="1427400"/>
          </a:xfrm>
          <a:prstGeom prst="ellipse">
            <a:avLst/>
          </a:prstGeom>
          <a:solidFill>
            <a:schemeClr val="accent1">
              <a:lumMod val="40000"/>
              <a:lumOff val="60000"/>
              <a:alpha val="13000"/>
            </a:schemeClr>
          </a:solid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26" name="Ovaal 25">
            <a:extLst>
              <a:ext uri="{FF2B5EF4-FFF2-40B4-BE49-F238E27FC236}">
                <a16:creationId xmlns:a16="http://schemas.microsoft.com/office/drawing/2014/main" id="{BDEEDAFC-273E-1C06-B238-4CC373B95E95}"/>
              </a:ext>
            </a:extLst>
          </p:cNvPr>
          <p:cNvSpPr/>
          <p:nvPr/>
        </p:nvSpPr>
        <p:spPr>
          <a:xfrm rot="20426800">
            <a:off x="1783520" y="2496250"/>
            <a:ext cx="1114336" cy="333152"/>
          </a:xfrm>
          <a:prstGeom prst="ellipse">
            <a:avLst/>
          </a:prstGeom>
          <a:solidFill>
            <a:schemeClr val="accent1">
              <a:lumMod val="40000"/>
              <a:lumOff val="60000"/>
              <a:alpha val="13000"/>
            </a:schemeClr>
          </a:solid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40" name="Ovaal 39">
            <a:extLst>
              <a:ext uri="{FF2B5EF4-FFF2-40B4-BE49-F238E27FC236}">
                <a16:creationId xmlns:a16="http://schemas.microsoft.com/office/drawing/2014/main" id="{BB77C063-C6AF-9FFA-1645-1837272D69E3}"/>
              </a:ext>
            </a:extLst>
          </p:cNvPr>
          <p:cNvSpPr/>
          <p:nvPr/>
        </p:nvSpPr>
        <p:spPr>
          <a:xfrm rot="20426800">
            <a:off x="1583294" y="1685440"/>
            <a:ext cx="1240234" cy="799011"/>
          </a:xfrm>
          <a:prstGeom prst="ellipse">
            <a:avLst/>
          </a:prstGeom>
          <a:solidFill>
            <a:schemeClr val="accent1">
              <a:lumMod val="40000"/>
              <a:lumOff val="60000"/>
              <a:alpha val="13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53" name="Ovaal 52">
            <a:extLst>
              <a:ext uri="{FF2B5EF4-FFF2-40B4-BE49-F238E27FC236}">
                <a16:creationId xmlns:a16="http://schemas.microsoft.com/office/drawing/2014/main" id="{01AC19D1-B604-4CF8-486D-FC8EBE16226C}"/>
              </a:ext>
            </a:extLst>
          </p:cNvPr>
          <p:cNvSpPr/>
          <p:nvPr/>
        </p:nvSpPr>
        <p:spPr>
          <a:xfrm rot="20426800">
            <a:off x="814733" y="1986613"/>
            <a:ext cx="977622" cy="759980"/>
          </a:xfrm>
          <a:prstGeom prst="ellipse">
            <a:avLst/>
          </a:prstGeom>
          <a:solidFill>
            <a:schemeClr val="accent1">
              <a:lumMod val="40000"/>
              <a:lumOff val="60000"/>
              <a:alpha val="13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60" name="Ovaal 59">
            <a:extLst>
              <a:ext uri="{FF2B5EF4-FFF2-40B4-BE49-F238E27FC236}">
                <a16:creationId xmlns:a16="http://schemas.microsoft.com/office/drawing/2014/main" id="{7136A5F8-1690-715C-E342-4A9F1BB179EE}"/>
              </a:ext>
            </a:extLst>
          </p:cNvPr>
          <p:cNvSpPr/>
          <p:nvPr/>
        </p:nvSpPr>
        <p:spPr>
          <a:xfrm rot="20598892">
            <a:off x="1290879" y="4488230"/>
            <a:ext cx="940951" cy="333152"/>
          </a:xfrm>
          <a:prstGeom prst="ellipse">
            <a:avLst/>
          </a:prstGeom>
          <a:solidFill>
            <a:schemeClr val="accent1">
              <a:lumMod val="40000"/>
              <a:lumOff val="60000"/>
              <a:alpha val="13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5" name="Ovaal 4">
            <a:extLst>
              <a:ext uri="{FF2B5EF4-FFF2-40B4-BE49-F238E27FC236}">
                <a16:creationId xmlns:a16="http://schemas.microsoft.com/office/drawing/2014/main" id="{AA202D8E-8619-3D91-1C90-FAB5E234F89E}"/>
              </a:ext>
            </a:extLst>
          </p:cNvPr>
          <p:cNvSpPr/>
          <p:nvPr/>
        </p:nvSpPr>
        <p:spPr>
          <a:xfrm rot="20605799">
            <a:off x="2011316" y="2844288"/>
            <a:ext cx="1646166" cy="1318100"/>
          </a:xfrm>
          <a:prstGeom prst="ellipse">
            <a:avLst/>
          </a:prstGeom>
          <a:solidFill>
            <a:schemeClr val="accent1">
              <a:lumMod val="40000"/>
              <a:lumOff val="60000"/>
              <a:alpha val="13000"/>
            </a:schemeClr>
          </a:solid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15" name="Ovaal 14">
            <a:extLst>
              <a:ext uri="{FF2B5EF4-FFF2-40B4-BE49-F238E27FC236}">
                <a16:creationId xmlns:a16="http://schemas.microsoft.com/office/drawing/2014/main" id="{57E14436-8E43-1762-2476-AE134F9CF2F2}"/>
              </a:ext>
            </a:extLst>
          </p:cNvPr>
          <p:cNvSpPr/>
          <p:nvPr/>
        </p:nvSpPr>
        <p:spPr>
          <a:xfrm rot="20605799">
            <a:off x="981590" y="3589465"/>
            <a:ext cx="1162266" cy="826664"/>
          </a:xfrm>
          <a:prstGeom prst="ellipse">
            <a:avLst/>
          </a:prstGeom>
          <a:solidFill>
            <a:schemeClr val="accent1">
              <a:lumMod val="40000"/>
              <a:lumOff val="60000"/>
              <a:alpha val="13000"/>
            </a:schemeClr>
          </a:solid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4" name="Rechthoek 3">
            <a:extLst>
              <a:ext uri="{FF2B5EF4-FFF2-40B4-BE49-F238E27FC236}">
                <a16:creationId xmlns:a16="http://schemas.microsoft.com/office/drawing/2014/main" id="{BCD8E151-6A85-44F2-0410-BCCD0F9CA387}"/>
              </a:ext>
            </a:extLst>
          </p:cNvPr>
          <p:cNvSpPr/>
          <p:nvPr/>
        </p:nvSpPr>
        <p:spPr>
          <a:xfrm rot="4360959">
            <a:off x="1012775" y="2973913"/>
            <a:ext cx="192300" cy="86795"/>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20" name="Ovaal 19">
            <a:extLst>
              <a:ext uri="{FF2B5EF4-FFF2-40B4-BE49-F238E27FC236}">
                <a16:creationId xmlns:a16="http://schemas.microsoft.com/office/drawing/2014/main" id="{D98C7DDE-8898-44A6-B20A-918CCCC6B699}"/>
              </a:ext>
            </a:extLst>
          </p:cNvPr>
          <p:cNvSpPr/>
          <p:nvPr/>
        </p:nvSpPr>
        <p:spPr>
          <a:xfrm rot="20605799">
            <a:off x="948370" y="2731747"/>
            <a:ext cx="978562" cy="883787"/>
          </a:xfrm>
          <a:prstGeom prst="ellipse">
            <a:avLst/>
          </a:prstGeom>
          <a:solidFill>
            <a:schemeClr val="accent1">
              <a:lumMod val="40000"/>
              <a:lumOff val="60000"/>
              <a:alpha val="13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19" name="Rechthoek 18">
            <a:extLst>
              <a:ext uri="{FF2B5EF4-FFF2-40B4-BE49-F238E27FC236}">
                <a16:creationId xmlns:a16="http://schemas.microsoft.com/office/drawing/2014/main" id="{7EC6CB44-51CA-BD39-90C1-3CB1BF0BC392}"/>
              </a:ext>
            </a:extLst>
          </p:cNvPr>
          <p:cNvSpPr/>
          <p:nvPr/>
        </p:nvSpPr>
        <p:spPr>
          <a:xfrm rot="4360959">
            <a:off x="1047464" y="3182392"/>
            <a:ext cx="192300" cy="43322"/>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white"/>
              </a:solidFill>
              <a:effectLst/>
              <a:uLnTx/>
              <a:uFillTx/>
              <a:latin typeface="Tahoma"/>
              <a:ea typeface="+mn-ea"/>
              <a:cs typeface="+mn-cs"/>
            </a:endParaRPr>
          </a:p>
        </p:txBody>
      </p:sp>
      <p:sp>
        <p:nvSpPr>
          <p:cNvPr id="8" name="Tekstvak 7">
            <a:extLst>
              <a:ext uri="{FF2B5EF4-FFF2-40B4-BE49-F238E27FC236}">
                <a16:creationId xmlns:a16="http://schemas.microsoft.com/office/drawing/2014/main" id="{5F378DE2-1219-1EF0-450E-7FB2A39A8C22}"/>
              </a:ext>
            </a:extLst>
          </p:cNvPr>
          <p:cNvSpPr txBox="1"/>
          <p:nvPr/>
        </p:nvSpPr>
        <p:spPr>
          <a:xfrm>
            <a:off x="4756261" y="899725"/>
            <a:ext cx="4193660" cy="1091133"/>
          </a:xfrm>
          <a:prstGeom prst="rect">
            <a:avLst/>
          </a:prstGeom>
          <a:noFill/>
        </p:spPr>
        <p:txBody>
          <a:bodyPr wrap="square" lIns="0" tIns="0" rIns="0" bIns="0"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57175" marR="0" lvl="0" indent="-257175" algn="l" defTabSz="685800" rtl="0" eaLnBrk="1" fontAlgn="auto" latinLnBrk="0" hangingPunct="1">
              <a:lnSpc>
                <a:spcPct val="100000"/>
              </a:lnSpc>
              <a:spcBef>
                <a:spcPts val="0"/>
              </a:spcBef>
              <a:spcAft>
                <a:spcPts val="0"/>
              </a:spcAft>
              <a:buClrTx/>
              <a:buSzTx/>
              <a:buFont typeface="+mj-lt"/>
              <a:buAutoNum type="arabicPeriod"/>
              <a:tabLst/>
              <a:defRPr/>
            </a:pPr>
            <a:r>
              <a:rPr kumimoji="0" lang="nl-NL" sz="1013"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Overeenkomsten WarmteStad </a:t>
            </a:r>
          </a:p>
          <a:p>
            <a:pPr marL="257175" marR="0" lvl="0" indent="-257175" algn="l" defTabSz="685800" rtl="0" eaLnBrk="1" fontAlgn="auto" latinLnBrk="0" hangingPunct="1">
              <a:lnSpc>
                <a:spcPct val="100000"/>
              </a:lnSpc>
              <a:spcBef>
                <a:spcPts val="0"/>
              </a:spcBef>
              <a:spcAft>
                <a:spcPts val="0"/>
              </a:spcAft>
              <a:buClrTx/>
              <a:buSzTx/>
              <a:buFont typeface="+mj-lt"/>
              <a:buAutoNum type="arabicPeriod"/>
              <a:tabLst/>
              <a:defRPr/>
            </a:pPr>
            <a:r>
              <a:rPr kumimoji="0" lang="nl-NL" sz="1013"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Financiering warmtenet </a:t>
            </a:r>
          </a:p>
          <a:p>
            <a:pPr marL="257175" marR="0" lvl="0" indent="-257175" algn="l" defTabSz="685800" rtl="0" eaLnBrk="1" fontAlgn="auto" latinLnBrk="0" hangingPunct="1">
              <a:lnSpc>
                <a:spcPct val="100000"/>
              </a:lnSpc>
              <a:spcBef>
                <a:spcPts val="0"/>
              </a:spcBef>
              <a:spcAft>
                <a:spcPts val="0"/>
              </a:spcAft>
              <a:buClrTx/>
              <a:buSzTx/>
              <a:buFont typeface="+mj-lt"/>
              <a:buAutoNum type="arabicPeriod"/>
              <a:tabLst/>
              <a:defRPr/>
            </a:pPr>
            <a:r>
              <a:rPr kumimoji="0" lang="nl-NL" sz="1013"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Concreet aanbod per gebouwtype </a:t>
            </a:r>
          </a:p>
          <a:p>
            <a:pPr marL="257175" marR="0" lvl="0" indent="-257175" algn="l" defTabSz="685800" rtl="0" eaLnBrk="1" fontAlgn="auto" latinLnBrk="0" hangingPunct="1">
              <a:lnSpc>
                <a:spcPct val="100000"/>
              </a:lnSpc>
              <a:spcBef>
                <a:spcPts val="0"/>
              </a:spcBef>
              <a:spcAft>
                <a:spcPts val="0"/>
              </a:spcAft>
              <a:buClrTx/>
              <a:buSzTx/>
              <a:buFont typeface="+mj-lt"/>
              <a:buAutoNum type="arabicPeriod"/>
              <a:tabLst/>
              <a:defRPr/>
            </a:pPr>
            <a:r>
              <a:rPr kumimoji="0" lang="nl-NL" sz="1013"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Gezamenlijke communicatie- en participatiestrategie</a:t>
            </a:r>
          </a:p>
          <a:p>
            <a:pPr marL="257175" marR="0" lvl="0" indent="-257175" algn="l" defTabSz="685800" rtl="0" eaLnBrk="1" fontAlgn="auto" latinLnBrk="0" hangingPunct="1">
              <a:lnSpc>
                <a:spcPct val="100000"/>
              </a:lnSpc>
              <a:spcBef>
                <a:spcPts val="0"/>
              </a:spcBef>
              <a:spcAft>
                <a:spcPts val="0"/>
              </a:spcAft>
              <a:buClrTx/>
              <a:buSzTx/>
              <a:buFont typeface="+mj-lt"/>
              <a:buAutoNum type="arabicPeriod"/>
              <a:tabLst/>
              <a:defRPr/>
            </a:pPr>
            <a:r>
              <a:rPr kumimoji="0" lang="nl-NL" sz="1013"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Technische haalbaarheid en uitvoerbaarheid</a:t>
            </a:r>
          </a:p>
          <a:p>
            <a:pPr marL="257175" marR="0" lvl="0" indent="-257175" algn="l" defTabSz="685800" rtl="0" eaLnBrk="1" fontAlgn="auto" latinLnBrk="0" hangingPunct="1">
              <a:lnSpc>
                <a:spcPct val="100000"/>
              </a:lnSpc>
              <a:spcBef>
                <a:spcPts val="0"/>
              </a:spcBef>
              <a:spcAft>
                <a:spcPts val="0"/>
              </a:spcAft>
              <a:buClrTx/>
              <a:buSzTx/>
              <a:buFont typeface="+mj-lt"/>
              <a:buAutoNum type="arabicPeriod"/>
              <a:tabLst/>
              <a:defRPr/>
            </a:pPr>
            <a:r>
              <a:rPr kumimoji="0" lang="nl-NL" sz="1013"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Juridische haalbaarheid aardgasvrij </a:t>
            </a:r>
          </a:p>
          <a:p>
            <a:pPr marL="257175" marR="0" lvl="0" indent="-257175" algn="l" defTabSz="685800" rtl="0" eaLnBrk="1" fontAlgn="auto" latinLnBrk="0" hangingPunct="1">
              <a:lnSpc>
                <a:spcPct val="100000"/>
              </a:lnSpc>
              <a:spcBef>
                <a:spcPts val="0"/>
              </a:spcBef>
              <a:spcAft>
                <a:spcPts val="0"/>
              </a:spcAft>
              <a:buClrTx/>
              <a:buSzTx/>
              <a:buFont typeface="+mj-lt"/>
              <a:buAutoNum type="arabicPeriod"/>
              <a:tabLst/>
              <a:defRPr/>
            </a:pPr>
            <a:r>
              <a:rPr kumimoji="0" lang="nl-NL" sz="1013"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Gebiedsvisie Vinkhuizen </a:t>
            </a:r>
          </a:p>
        </p:txBody>
      </p:sp>
      <p:sp>
        <p:nvSpPr>
          <p:cNvPr id="22" name="Tekstvak 21">
            <a:extLst>
              <a:ext uri="{FF2B5EF4-FFF2-40B4-BE49-F238E27FC236}">
                <a16:creationId xmlns:a16="http://schemas.microsoft.com/office/drawing/2014/main" id="{B3F1C46B-6855-3872-B2B7-E54AB4A10953}"/>
              </a:ext>
            </a:extLst>
          </p:cNvPr>
          <p:cNvSpPr txBox="1"/>
          <p:nvPr/>
        </p:nvSpPr>
        <p:spPr>
          <a:xfrm>
            <a:off x="4756262" y="345727"/>
            <a:ext cx="2324286" cy="553998"/>
          </a:xfrm>
          <a:prstGeom prst="rect">
            <a:avLst/>
          </a:prstGeom>
          <a:noFill/>
        </p:spPr>
        <p:txBody>
          <a:bodyPr wrap="square" lIns="0" tIns="0" rIns="0" bIns="0"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Tahoma"/>
                <a:ea typeface="+mn-ea"/>
                <a:cs typeface="+mn-cs"/>
              </a:rPr>
              <a:t>Wat is er nodig?</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dirty="0">
              <a:ln>
                <a:noFill/>
              </a:ln>
              <a:solidFill>
                <a:prstClr val="black"/>
              </a:solidFill>
              <a:effectLst/>
              <a:uLnTx/>
              <a:uFillTx/>
              <a:latin typeface="Tahoma"/>
              <a:ea typeface="+mn-ea"/>
              <a:cs typeface="+mn-cs"/>
            </a:endParaRPr>
          </a:p>
        </p:txBody>
      </p:sp>
      <p:sp>
        <p:nvSpPr>
          <p:cNvPr id="23" name="Tekstvak 22">
            <a:extLst>
              <a:ext uri="{FF2B5EF4-FFF2-40B4-BE49-F238E27FC236}">
                <a16:creationId xmlns:a16="http://schemas.microsoft.com/office/drawing/2014/main" id="{A8CF5B34-C0D2-2028-3A84-FFB825EC254D}"/>
              </a:ext>
            </a:extLst>
          </p:cNvPr>
          <p:cNvSpPr txBox="1"/>
          <p:nvPr/>
        </p:nvSpPr>
        <p:spPr>
          <a:xfrm>
            <a:off x="4799119" y="2896641"/>
            <a:ext cx="2791370" cy="248209"/>
          </a:xfrm>
          <a:prstGeom prst="rect">
            <a:avLst/>
          </a:prstGeom>
          <a:noFill/>
        </p:spPr>
        <p:txBody>
          <a:bodyPr wrap="square">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R="0" lvl="0" algn="l" defTabSz="685800" rtl="0" eaLnBrk="1" fontAlgn="auto" latinLnBrk="0" hangingPunct="1">
              <a:lnSpc>
                <a:spcPct val="100000"/>
              </a:lnSpc>
              <a:spcBef>
                <a:spcPts val="0"/>
              </a:spcBef>
              <a:spcAft>
                <a:spcPts val="0"/>
              </a:spcAft>
              <a:buClrTx/>
              <a:buSzTx/>
              <a:tabLst/>
              <a:defRPr/>
            </a:pPr>
            <a:r>
              <a:rPr kumimoji="0" lang="nl-NL" sz="1013"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Organisatie op wijk- en buurtniveau</a:t>
            </a:r>
          </a:p>
        </p:txBody>
      </p:sp>
    </p:spTree>
    <p:extLst>
      <p:ext uri="{BB962C8B-B14F-4D97-AF65-F5344CB8AC3E}">
        <p14:creationId xmlns:p14="http://schemas.microsoft.com/office/powerpoint/2010/main" val="3591561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60709C62-6CDF-D194-86A9-EA091C7A87E6}"/>
              </a:ext>
            </a:extLst>
          </p:cNvPr>
          <p:cNvSpPr>
            <a:spLocks noGrp="1"/>
          </p:cNvSpPr>
          <p:nvPr>
            <p:ph type="ftr" sz="quarter" idx="11"/>
          </p:nvPr>
        </p:nvSpPr>
        <p:spPr/>
        <p:txBody>
          <a:bodyPr/>
          <a:lstStyle>
            <a:defPPr>
              <a:defRPr lang="nl-NL"/>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endParaRPr lang="nl-NL"/>
          </a:p>
        </p:txBody>
      </p:sp>
      <p:pic>
        <p:nvPicPr>
          <p:cNvPr id="3" name="Afbeelding 2">
            <a:extLst>
              <a:ext uri="{FF2B5EF4-FFF2-40B4-BE49-F238E27FC236}">
                <a16:creationId xmlns:a16="http://schemas.microsoft.com/office/drawing/2014/main" id="{3661663F-2ED0-409C-7DA6-3515E84C24EC}"/>
              </a:ext>
            </a:extLst>
          </p:cNvPr>
          <p:cNvPicPr>
            <a:picLocks noChangeAspect="1"/>
          </p:cNvPicPr>
          <p:nvPr/>
        </p:nvPicPr>
        <p:blipFill>
          <a:blip r:embed="rId2"/>
          <a:stretch>
            <a:fillRect/>
          </a:stretch>
        </p:blipFill>
        <p:spPr>
          <a:xfrm>
            <a:off x="1519707" y="645850"/>
            <a:ext cx="6363517" cy="3701198"/>
          </a:xfrm>
          <a:prstGeom prst="rect">
            <a:avLst/>
          </a:prstGeom>
        </p:spPr>
      </p:pic>
      <p:sp>
        <p:nvSpPr>
          <p:cNvPr id="4" name="Tekstvak 3">
            <a:extLst>
              <a:ext uri="{FF2B5EF4-FFF2-40B4-BE49-F238E27FC236}">
                <a16:creationId xmlns:a16="http://schemas.microsoft.com/office/drawing/2014/main" id="{2916D84F-57FE-8BA8-B1C5-CD56A40421FF}"/>
              </a:ext>
            </a:extLst>
          </p:cNvPr>
          <p:cNvSpPr txBox="1"/>
          <p:nvPr/>
        </p:nvSpPr>
        <p:spPr>
          <a:xfrm>
            <a:off x="8331201" y="4587476"/>
            <a:ext cx="618721" cy="484748"/>
          </a:xfrm>
          <a:prstGeom prst="rect">
            <a:avLst/>
          </a:prstGeom>
          <a:solidFill>
            <a:schemeClr val="bg1"/>
          </a:solidFill>
        </p:spPr>
        <p:txBody>
          <a:bodyPr wrap="square" lIns="0" tIns="0" rIns="0" bIns="0"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a:ln>
                  <a:noFill/>
                </a:ln>
                <a:solidFill>
                  <a:prstClr val="black"/>
                </a:solidFill>
                <a:effectLst/>
                <a:uLnTx/>
                <a:uFillTx/>
                <a:latin typeface="Tahoma"/>
                <a:ea typeface="+mn-ea"/>
                <a:cs typeface="+mn-cs"/>
              </a:rPr>
              <a:t>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err="1">
              <a:ln>
                <a:noFill/>
              </a:ln>
              <a:solidFill>
                <a:prstClr val="black"/>
              </a:solidFill>
              <a:effectLst/>
              <a:uLnTx/>
              <a:uFillTx/>
              <a:latin typeface="Tahoma"/>
              <a:ea typeface="+mn-ea"/>
              <a:cs typeface="+mn-cs"/>
            </a:endParaRPr>
          </a:p>
        </p:txBody>
      </p:sp>
      <p:sp>
        <p:nvSpPr>
          <p:cNvPr id="5" name="Tekstvak 4">
            <a:extLst>
              <a:ext uri="{FF2B5EF4-FFF2-40B4-BE49-F238E27FC236}">
                <a16:creationId xmlns:a16="http://schemas.microsoft.com/office/drawing/2014/main" id="{F3823028-D64E-C53B-EF38-0CEE61BC6BE1}"/>
              </a:ext>
            </a:extLst>
          </p:cNvPr>
          <p:cNvSpPr txBox="1"/>
          <p:nvPr/>
        </p:nvSpPr>
        <p:spPr>
          <a:xfrm>
            <a:off x="2283781" y="206406"/>
            <a:ext cx="3329126" cy="276999"/>
          </a:xfrm>
          <a:prstGeom prst="rect">
            <a:avLst/>
          </a:prstGeom>
          <a:noFill/>
        </p:spPr>
        <p:txBody>
          <a:bodyPr wrap="square" lIns="0" tIns="0" rIns="0" bIns="0"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nl-NL" sz="1800" b="1" dirty="0"/>
              <a:t>Wijkaanpak Vinkhuizen</a:t>
            </a:r>
          </a:p>
        </p:txBody>
      </p:sp>
      <p:sp>
        <p:nvSpPr>
          <p:cNvPr id="6" name="Ovaal 5">
            <a:extLst>
              <a:ext uri="{FF2B5EF4-FFF2-40B4-BE49-F238E27FC236}">
                <a16:creationId xmlns:a16="http://schemas.microsoft.com/office/drawing/2014/main" id="{044AD002-2D7A-9846-D02A-08976948F7AC}"/>
              </a:ext>
            </a:extLst>
          </p:cNvPr>
          <p:cNvSpPr/>
          <p:nvPr/>
        </p:nvSpPr>
        <p:spPr>
          <a:xfrm>
            <a:off x="6258758" y="3468950"/>
            <a:ext cx="1058663" cy="805648"/>
          </a:xfrm>
          <a:prstGeom prst="ellipse">
            <a:avLst/>
          </a:prstGeom>
          <a:noFill/>
          <a:ln w="666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nl-NL" sz="1050" dirty="0" err="1"/>
          </a:p>
        </p:txBody>
      </p:sp>
      <p:sp>
        <p:nvSpPr>
          <p:cNvPr id="7" name="Tekstvak 6">
            <a:extLst>
              <a:ext uri="{FF2B5EF4-FFF2-40B4-BE49-F238E27FC236}">
                <a16:creationId xmlns:a16="http://schemas.microsoft.com/office/drawing/2014/main" id="{C4B88DF5-C128-59D3-44F1-539CF7E7CBCF}"/>
              </a:ext>
            </a:extLst>
          </p:cNvPr>
          <p:cNvSpPr txBox="1"/>
          <p:nvPr/>
        </p:nvSpPr>
        <p:spPr>
          <a:xfrm>
            <a:off x="448160" y="1690979"/>
            <a:ext cx="2143092" cy="155877"/>
          </a:xfrm>
          <a:prstGeom prst="rect">
            <a:avLst/>
          </a:prstGeom>
          <a:noFill/>
          <a:ln>
            <a:noFill/>
          </a:ln>
        </p:spPr>
        <p:txBody>
          <a:bodyPr wrap="square" lIns="0" tIns="0" rIns="0" bIns="0"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nl-NL" sz="1013" b="1" i="1" dirty="0"/>
              <a:t>Gemeente als regisseur!</a:t>
            </a:r>
          </a:p>
        </p:txBody>
      </p:sp>
      <p:sp>
        <p:nvSpPr>
          <p:cNvPr id="8" name="Tekstvak 7">
            <a:extLst>
              <a:ext uri="{FF2B5EF4-FFF2-40B4-BE49-F238E27FC236}">
                <a16:creationId xmlns:a16="http://schemas.microsoft.com/office/drawing/2014/main" id="{C4BD0989-5FEC-0FCD-80CF-FC8F1CC3CA96}"/>
              </a:ext>
            </a:extLst>
          </p:cNvPr>
          <p:cNvSpPr txBox="1"/>
          <p:nvPr/>
        </p:nvSpPr>
        <p:spPr>
          <a:xfrm>
            <a:off x="6331999" y="4507637"/>
            <a:ext cx="1398233" cy="161583"/>
          </a:xfrm>
          <a:prstGeom prst="rect">
            <a:avLst/>
          </a:prstGeom>
          <a:noFill/>
        </p:spPr>
        <p:txBody>
          <a:bodyPr wrap="square" lIns="0" tIns="0" rIns="0" bIns="0"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nl-NL" sz="1050" b="1" dirty="0"/>
              <a:t>Aanpak VvE’s</a:t>
            </a:r>
          </a:p>
        </p:txBody>
      </p:sp>
    </p:spTree>
    <p:extLst>
      <p:ext uri="{BB962C8B-B14F-4D97-AF65-F5344CB8AC3E}">
        <p14:creationId xmlns:p14="http://schemas.microsoft.com/office/powerpoint/2010/main" val="20231159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Jacob van Ruysdaelstraat 34, Groningen (9718 SG) - Huispedia.nl">
            <a:extLst>
              <a:ext uri="{FF2B5EF4-FFF2-40B4-BE49-F238E27FC236}">
                <a16:creationId xmlns:a16="http://schemas.microsoft.com/office/drawing/2014/main" id="{84E471E7-52F5-C23F-4221-BB2E092106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334" y="1939858"/>
            <a:ext cx="2083699" cy="1223325"/>
          </a:xfrm>
          <a:prstGeom prst="rect">
            <a:avLst/>
          </a:prstGeom>
          <a:extLst>
            <a:ext uri="{909E8E84-426E-40DD-AFC4-6F175D3DCCD1}">
              <a14:hiddenFill xmlns:a14="http://schemas.microsoft.com/office/drawing/2010/main">
                <a:solidFill>
                  <a:srgbClr val="FFFFFF"/>
                </a:solidFill>
              </a14:hiddenFill>
            </a:ext>
          </a:extLst>
        </p:spPr>
      </p:pic>
      <p:pic>
        <p:nvPicPr>
          <p:cNvPr id="1028" name="Picture 4" descr="Woning Jacob van Ruysdaelstraat 5 Groningen - Oozo.nl">
            <a:extLst>
              <a:ext uri="{FF2B5EF4-FFF2-40B4-BE49-F238E27FC236}">
                <a16:creationId xmlns:a16="http://schemas.microsoft.com/office/drawing/2014/main" id="{0DA6C628-A902-713B-EE4F-034763756B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334" y="3219113"/>
            <a:ext cx="2083699" cy="1410157"/>
          </a:xfrm>
          <a:prstGeom prst="rect">
            <a:avLst/>
          </a:prstGeom>
          <a:extLst>
            <a:ext uri="{909E8E84-426E-40DD-AFC4-6F175D3DCCD1}">
              <a14:hiddenFill xmlns:a14="http://schemas.microsoft.com/office/drawing/2010/main">
                <a:solidFill>
                  <a:srgbClr val="FFFFFF"/>
                </a:solidFill>
              </a14:hiddenFill>
            </a:ext>
          </a:extLst>
        </p:spPr>
      </p:pic>
      <p:pic>
        <p:nvPicPr>
          <p:cNvPr id="1042" name="Picture 18" descr="Frans van Mierisstraat 20, Groningen (9718 ST) - Huispedia.nl">
            <a:extLst>
              <a:ext uri="{FF2B5EF4-FFF2-40B4-BE49-F238E27FC236}">
                <a16:creationId xmlns:a16="http://schemas.microsoft.com/office/drawing/2014/main" id="{D4D1A187-ECB7-ADD2-E390-BC2C113677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5152" y="513041"/>
            <a:ext cx="2994053" cy="2232450"/>
          </a:xfrm>
          <a:prstGeom prst="rect">
            <a:avLst/>
          </a:prstGeom>
          <a:extLst>
            <a:ext uri="{909E8E84-426E-40DD-AFC4-6F175D3DCCD1}">
              <a14:hiddenFill xmlns:a14="http://schemas.microsoft.com/office/drawing/2010/main">
                <a:solidFill>
                  <a:srgbClr val="FFFFFF"/>
                </a:solidFill>
              </a14:hiddenFill>
            </a:ext>
          </a:extLst>
        </p:spPr>
      </p:pic>
      <p:pic>
        <p:nvPicPr>
          <p:cNvPr id="1032" name="Picture 8" descr="Jacob van Ruysdaelstraat 58, Groningen (9718 SH) - Huispedia.nl">
            <a:extLst>
              <a:ext uri="{FF2B5EF4-FFF2-40B4-BE49-F238E27FC236}">
                <a16:creationId xmlns:a16="http://schemas.microsoft.com/office/drawing/2014/main" id="{6A6656C3-8C42-F6A0-CCC8-76B5515C7E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5152" y="2801421"/>
            <a:ext cx="2994053" cy="1827848"/>
          </a:xfrm>
          <a:prstGeom prst="rect">
            <a:avLst/>
          </a:prstGeom>
          <a:extLst>
            <a:ext uri="{909E8E84-426E-40DD-AFC4-6F175D3DCCD1}">
              <a14:hiddenFill xmlns:a14="http://schemas.microsoft.com/office/drawing/2010/main">
                <a:solidFill>
                  <a:srgbClr val="FFFFFF"/>
                </a:solidFill>
              </a14:hiddenFill>
            </a:ext>
          </a:extLst>
        </p:spPr>
      </p:pic>
      <p:pic>
        <p:nvPicPr>
          <p:cNvPr id="1034" name="Picture 10" descr="Adriaan van Ostadestraat 1, Groningen (9718 RR) - Huispedia.nl">
            <a:extLst>
              <a:ext uri="{FF2B5EF4-FFF2-40B4-BE49-F238E27FC236}">
                <a16:creationId xmlns:a16="http://schemas.microsoft.com/office/drawing/2014/main" id="{3DF833AB-5CA9-A635-A306-753F4BC0A5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75135" y="513041"/>
            <a:ext cx="2984533" cy="2089649"/>
          </a:xfrm>
          <a:prstGeom prst="rect">
            <a:avLst/>
          </a:prstGeom>
          <a:extLst>
            <a:ext uri="{909E8E84-426E-40DD-AFC4-6F175D3DCCD1}">
              <a14:hiddenFill xmlns:a14="http://schemas.microsoft.com/office/drawing/2010/main">
                <a:solidFill>
                  <a:srgbClr val="FFFFFF"/>
                </a:solidFill>
              </a14:hiddenFill>
            </a:ext>
          </a:extLst>
        </p:spPr>
      </p:pic>
      <p:pic>
        <p:nvPicPr>
          <p:cNvPr id="1038" name="Picture 14" descr="Adriaan van Ostadestraat 43, Groningen (9718 RS) - Huispedia.nl">
            <a:extLst>
              <a:ext uri="{FF2B5EF4-FFF2-40B4-BE49-F238E27FC236}">
                <a16:creationId xmlns:a16="http://schemas.microsoft.com/office/drawing/2014/main" id="{0A45854A-19A1-CAED-8749-EC63DAEE93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48359" y="2711340"/>
            <a:ext cx="3462817" cy="2286454"/>
          </a:xfrm>
          <a:prstGeom prst="rect">
            <a:avLst/>
          </a:prstGeom>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2EBCC282-4AE5-D416-9F52-CE1CACCF35E6}"/>
              </a:ext>
            </a:extLst>
          </p:cNvPr>
          <p:cNvSpPr txBox="1"/>
          <p:nvPr/>
        </p:nvSpPr>
        <p:spPr>
          <a:xfrm>
            <a:off x="2250041" y="35187"/>
            <a:ext cx="4455379" cy="369204"/>
          </a:xfrm>
          <a:prstGeom prst="rect">
            <a:avLst/>
          </a:prstGeom>
          <a:noFill/>
        </p:spPr>
        <p:txBody>
          <a:bodyPr wrap="square" rtlCol="0">
            <a:spAutoFit/>
          </a:bodyPr>
          <a:lstStyle/>
          <a:p>
            <a:pPr algn="ctr"/>
            <a:r>
              <a:rPr lang="nl-NL" sz="1799" b="1"/>
              <a:t>VVE aanpak: Gelijke bouwtypen</a:t>
            </a:r>
          </a:p>
        </p:txBody>
      </p:sp>
      <p:sp>
        <p:nvSpPr>
          <p:cNvPr id="3" name="Tekstvak 2">
            <a:extLst>
              <a:ext uri="{FF2B5EF4-FFF2-40B4-BE49-F238E27FC236}">
                <a16:creationId xmlns:a16="http://schemas.microsoft.com/office/drawing/2014/main" id="{B3B39223-D2A1-0AC2-C5DD-DA88131AE243}"/>
              </a:ext>
            </a:extLst>
          </p:cNvPr>
          <p:cNvSpPr txBox="1"/>
          <p:nvPr/>
        </p:nvSpPr>
        <p:spPr>
          <a:xfrm>
            <a:off x="936380" y="2948900"/>
            <a:ext cx="1631653" cy="276999"/>
          </a:xfrm>
          <a:prstGeom prst="rect">
            <a:avLst/>
          </a:prstGeom>
          <a:noFill/>
        </p:spPr>
        <p:txBody>
          <a:bodyPr wrap="square" rtlCol="0">
            <a:spAutoFit/>
          </a:bodyPr>
          <a:lstStyle/>
          <a:p>
            <a:pPr algn="ctr"/>
            <a:r>
              <a:rPr lang="nl-NL" sz="600" b="1">
                <a:latin typeface="+mj-lt"/>
                <a:ea typeface="Calibri" panose="020F0502020204030204" pitchFamily="34" charset="0"/>
                <a:cs typeface="Times New Roman" panose="02020603050405020304" pitchFamily="18" charset="0"/>
              </a:rPr>
              <a:t>VvE Jacob van Ruysdaelstraat 34 t/m 56</a:t>
            </a:r>
          </a:p>
        </p:txBody>
      </p:sp>
      <p:sp>
        <p:nvSpPr>
          <p:cNvPr id="4" name="Tekstvak 3">
            <a:extLst>
              <a:ext uri="{FF2B5EF4-FFF2-40B4-BE49-F238E27FC236}">
                <a16:creationId xmlns:a16="http://schemas.microsoft.com/office/drawing/2014/main" id="{9814D85E-2065-D730-786B-614FDF7AF40F}"/>
              </a:ext>
            </a:extLst>
          </p:cNvPr>
          <p:cNvSpPr txBox="1"/>
          <p:nvPr/>
        </p:nvSpPr>
        <p:spPr>
          <a:xfrm>
            <a:off x="822785" y="4382214"/>
            <a:ext cx="1773213" cy="184666"/>
          </a:xfrm>
          <a:prstGeom prst="rect">
            <a:avLst/>
          </a:prstGeom>
          <a:noFill/>
        </p:spPr>
        <p:txBody>
          <a:bodyPr wrap="square" rtlCol="0">
            <a:spAutoFit/>
          </a:bodyPr>
          <a:lstStyle/>
          <a:p>
            <a:r>
              <a:rPr lang="nl-NL" sz="600" b="1" kern="100">
                <a:latin typeface="+mj-lt"/>
                <a:ea typeface="Calibri" panose="020F0502020204030204" pitchFamily="34" charset="0"/>
                <a:cs typeface="Times New Roman" panose="02020603050405020304" pitchFamily="18" charset="0"/>
              </a:rPr>
              <a:t>VvE Jacob van Ruysdaelstraat 1 t/m 35</a:t>
            </a:r>
            <a:endParaRPr lang="nl-NL" sz="600"/>
          </a:p>
        </p:txBody>
      </p:sp>
      <p:pic>
        <p:nvPicPr>
          <p:cNvPr id="5" name="Picture 4" descr="Appartement te koop: Jacob van Ruysdaelstraat 63 9718 SC Groningen [funda]">
            <a:extLst>
              <a:ext uri="{FF2B5EF4-FFF2-40B4-BE49-F238E27FC236}">
                <a16:creationId xmlns:a16="http://schemas.microsoft.com/office/drawing/2014/main" id="{A15EA95F-381D-C14A-3AA3-2616909B3A9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4332" y="513041"/>
            <a:ext cx="2083699" cy="1370887"/>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30ABE3E7-1F6C-8846-7CAB-F431947069AE}"/>
              </a:ext>
            </a:extLst>
          </p:cNvPr>
          <p:cNvSpPr txBox="1"/>
          <p:nvPr/>
        </p:nvSpPr>
        <p:spPr>
          <a:xfrm>
            <a:off x="599814" y="1653071"/>
            <a:ext cx="2024147" cy="276999"/>
          </a:xfrm>
          <a:prstGeom prst="rect">
            <a:avLst/>
          </a:prstGeom>
          <a:noFill/>
        </p:spPr>
        <p:txBody>
          <a:bodyPr wrap="square" rtlCol="0">
            <a:spAutoFit/>
          </a:bodyPr>
          <a:lstStyle/>
          <a:p>
            <a:pPr algn="ctr"/>
            <a:r>
              <a:rPr lang="nl-NL" sz="600" b="1" kern="100">
                <a:latin typeface="+mj-lt"/>
                <a:ea typeface="Calibri" panose="020F0502020204030204" pitchFamily="34" charset="0"/>
                <a:cs typeface="Times New Roman" panose="02020603050405020304" pitchFamily="18" charset="0"/>
              </a:rPr>
              <a:t>VvE </a:t>
            </a:r>
            <a:r>
              <a:rPr lang="nl-NL" sz="600" b="1">
                <a:latin typeface="+mj-lt"/>
                <a:ea typeface="Calibri" panose="020F0502020204030204" pitchFamily="34" charset="0"/>
                <a:cs typeface="Times New Roman" panose="02020603050405020304" pitchFamily="18" charset="0"/>
              </a:rPr>
              <a:t>Jacob van Ruysdaelstraat 37 t/m 41 43 t/m 71</a:t>
            </a:r>
            <a:endParaRPr lang="nl-NL" sz="600"/>
          </a:p>
        </p:txBody>
      </p:sp>
      <p:sp>
        <p:nvSpPr>
          <p:cNvPr id="7" name="Tekstvak 6">
            <a:extLst>
              <a:ext uri="{FF2B5EF4-FFF2-40B4-BE49-F238E27FC236}">
                <a16:creationId xmlns:a16="http://schemas.microsoft.com/office/drawing/2014/main" id="{382E8E9C-0383-803B-D343-FB22E2D87BCD}"/>
              </a:ext>
            </a:extLst>
          </p:cNvPr>
          <p:cNvSpPr txBox="1"/>
          <p:nvPr/>
        </p:nvSpPr>
        <p:spPr>
          <a:xfrm>
            <a:off x="3216946" y="4382214"/>
            <a:ext cx="1810464" cy="184666"/>
          </a:xfrm>
          <a:prstGeom prst="rect">
            <a:avLst/>
          </a:prstGeom>
          <a:noFill/>
        </p:spPr>
        <p:txBody>
          <a:bodyPr wrap="square" rtlCol="0">
            <a:spAutoFit/>
          </a:bodyPr>
          <a:lstStyle/>
          <a:p>
            <a:pPr algn="ctr"/>
            <a:r>
              <a:rPr lang="nl-NL" sz="600" b="1">
                <a:latin typeface="+mj-lt"/>
                <a:ea typeface="Calibri" panose="020F0502020204030204" pitchFamily="34" charset="0"/>
                <a:cs typeface="Times New Roman" panose="02020603050405020304" pitchFamily="18" charset="0"/>
              </a:rPr>
              <a:t>VvE Jacob van Ruysdaelstraat 58 t/m 92</a:t>
            </a:r>
            <a:endParaRPr lang="nl-NL" sz="600"/>
          </a:p>
        </p:txBody>
      </p:sp>
      <p:sp>
        <p:nvSpPr>
          <p:cNvPr id="8" name="Tekstvak 7">
            <a:extLst>
              <a:ext uri="{FF2B5EF4-FFF2-40B4-BE49-F238E27FC236}">
                <a16:creationId xmlns:a16="http://schemas.microsoft.com/office/drawing/2014/main" id="{C6695A95-B54F-ACD3-EDEA-E07B61ED794F}"/>
              </a:ext>
            </a:extLst>
          </p:cNvPr>
          <p:cNvSpPr txBox="1"/>
          <p:nvPr/>
        </p:nvSpPr>
        <p:spPr>
          <a:xfrm>
            <a:off x="6154087" y="2325885"/>
            <a:ext cx="1914770" cy="184666"/>
          </a:xfrm>
          <a:prstGeom prst="rect">
            <a:avLst/>
          </a:prstGeom>
          <a:noFill/>
        </p:spPr>
        <p:txBody>
          <a:bodyPr wrap="square" rtlCol="0">
            <a:spAutoFit/>
          </a:bodyPr>
          <a:lstStyle/>
          <a:p>
            <a:pPr algn="ctr"/>
            <a:r>
              <a:rPr lang="nl-NL" sz="600" b="1">
                <a:latin typeface="+mj-lt"/>
                <a:ea typeface="Calibri" panose="020F0502020204030204" pitchFamily="34" charset="0"/>
                <a:cs typeface="Times New Roman" panose="02020603050405020304" pitchFamily="18" charset="0"/>
              </a:rPr>
              <a:t>VvE </a:t>
            </a:r>
            <a:r>
              <a:rPr lang="nl-NL" sz="600" b="1" kern="100">
                <a:latin typeface="+mj-lt"/>
                <a:ea typeface="Calibri" panose="020F0502020204030204" pitchFamily="34" charset="0"/>
                <a:cs typeface="Times New Roman" panose="02020603050405020304" pitchFamily="18" charset="0"/>
              </a:rPr>
              <a:t>Adriaan van </a:t>
            </a:r>
            <a:r>
              <a:rPr lang="nl-NL" sz="600" b="1" kern="100" err="1">
                <a:latin typeface="+mj-lt"/>
                <a:ea typeface="Calibri" panose="020F0502020204030204" pitchFamily="34" charset="0"/>
                <a:cs typeface="Times New Roman" panose="02020603050405020304" pitchFamily="18" charset="0"/>
              </a:rPr>
              <a:t>Ostadestraat</a:t>
            </a:r>
            <a:r>
              <a:rPr lang="nl-NL" sz="600" b="1" kern="100">
                <a:latin typeface="+mj-lt"/>
                <a:ea typeface="Calibri" panose="020F0502020204030204" pitchFamily="34" charset="0"/>
                <a:cs typeface="Times New Roman" panose="02020603050405020304" pitchFamily="18" charset="0"/>
              </a:rPr>
              <a:t> 1 t/m 23 </a:t>
            </a:r>
          </a:p>
        </p:txBody>
      </p:sp>
      <p:sp>
        <p:nvSpPr>
          <p:cNvPr id="10" name="Tekstvak 9">
            <a:extLst>
              <a:ext uri="{FF2B5EF4-FFF2-40B4-BE49-F238E27FC236}">
                <a16:creationId xmlns:a16="http://schemas.microsoft.com/office/drawing/2014/main" id="{7EF93C85-6FD9-875F-EA71-66D9B63EDB28}"/>
              </a:ext>
            </a:extLst>
          </p:cNvPr>
          <p:cNvSpPr txBox="1"/>
          <p:nvPr/>
        </p:nvSpPr>
        <p:spPr>
          <a:xfrm>
            <a:off x="6362699" y="4382214"/>
            <a:ext cx="2220239" cy="184666"/>
          </a:xfrm>
          <a:prstGeom prst="rect">
            <a:avLst/>
          </a:prstGeom>
          <a:noFill/>
        </p:spPr>
        <p:txBody>
          <a:bodyPr wrap="square" rtlCol="0">
            <a:spAutoFit/>
          </a:bodyPr>
          <a:lstStyle/>
          <a:p>
            <a:pPr algn="ctr"/>
            <a:r>
              <a:rPr lang="nl-NL" sz="600" b="1" kern="100">
                <a:latin typeface="+mj-lt"/>
                <a:cs typeface="Times New Roman" panose="02020603050405020304" pitchFamily="18" charset="0"/>
              </a:rPr>
              <a:t>VvE Adriaan van </a:t>
            </a:r>
            <a:r>
              <a:rPr lang="nl-NL" sz="600" b="1" kern="100" err="1">
                <a:latin typeface="+mj-lt"/>
                <a:cs typeface="Times New Roman" panose="02020603050405020304" pitchFamily="18" charset="0"/>
              </a:rPr>
              <a:t>Ostadestraat</a:t>
            </a:r>
            <a:r>
              <a:rPr lang="nl-NL" sz="600" b="1" kern="100">
                <a:latin typeface="+mj-lt"/>
                <a:cs typeface="Times New Roman" panose="02020603050405020304" pitchFamily="18" charset="0"/>
              </a:rPr>
              <a:t> 25 t/m 103</a:t>
            </a:r>
            <a:endParaRPr lang="nl-NL" sz="600"/>
          </a:p>
        </p:txBody>
      </p:sp>
      <p:sp>
        <p:nvSpPr>
          <p:cNvPr id="11" name="Tekstvak 10">
            <a:extLst>
              <a:ext uri="{FF2B5EF4-FFF2-40B4-BE49-F238E27FC236}">
                <a16:creationId xmlns:a16="http://schemas.microsoft.com/office/drawing/2014/main" id="{94FB5D66-3669-B5BB-1CF2-A189B027245F}"/>
              </a:ext>
            </a:extLst>
          </p:cNvPr>
          <p:cNvSpPr txBox="1"/>
          <p:nvPr/>
        </p:nvSpPr>
        <p:spPr>
          <a:xfrm>
            <a:off x="3496499" y="2361183"/>
            <a:ext cx="1689026" cy="392287"/>
          </a:xfrm>
          <a:prstGeom prst="rect">
            <a:avLst/>
          </a:prstGeom>
          <a:noFill/>
        </p:spPr>
        <p:txBody>
          <a:bodyPr wrap="square" rtlCol="0">
            <a:spAutoFit/>
          </a:bodyPr>
          <a:lstStyle/>
          <a:p>
            <a:pPr algn="ctr"/>
            <a:r>
              <a:rPr lang="nl-NL" sz="600" b="1">
                <a:latin typeface="+mj-lt"/>
              </a:rPr>
              <a:t>VvE Frans van </a:t>
            </a:r>
            <a:r>
              <a:rPr lang="nl-NL" sz="600" b="1" err="1">
                <a:latin typeface="+mj-lt"/>
              </a:rPr>
              <a:t>Mierisstraat</a:t>
            </a:r>
            <a:r>
              <a:rPr lang="nl-NL" sz="600" b="1">
                <a:latin typeface="+mj-lt"/>
              </a:rPr>
              <a:t> 2 t/m 60 </a:t>
            </a:r>
          </a:p>
          <a:p>
            <a:endParaRPr lang="nl-NL" sz="1349"/>
          </a:p>
        </p:txBody>
      </p:sp>
    </p:spTree>
    <p:extLst>
      <p:ext uri="{BB962C8B-B14F-4D97-AF65-F5344CB8AC3E}">
        <p14:creationId xmlns:p14="http://schemas.microsoft.com/office/powerpoint/2010/main" val="33039073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FEC959-B38F-A0E9-8A9D-0DBF3B3D0958}"/>
              </a:ext>
            </a:extLst>
          </p:cNvPr>
          <p:cNvSpPr>
            <a:spLocks noGrp="1"/>
          </p:cNvSpPr>
          <p:nvPr>
            <p:ph type="title"/>
          </p:nvPr>
        </p:nvSpPr>
        <p:spPr/>
        <p:txBody>
          <a:bodyPr>
            <a:normAutofit fontScale="90000"/>
          </a:bodyPr>
          <a:lstStyle/>
          <a:p>
            <a:r>
              <a:rPr lang="nl-NL" sz="2998"/>
              <a:t>Pilot Kostverloren Bouwtype aanpak:</a:t>
            </a:r>
          </a:p>
        </p:txBody>
      </p:sp>
      <p:sp>
        <p:nvSpPr>
          <p:cNvPr id="3" name="Tijdelijke aanduiding voor inhoud 2">
            <a:extLst>
              <a:ext uri="{FF2B5EF4-FFF2-40B4-BE49-F238E27FC236}">
                <a16:creationId xmlns:a16="http://schemas.microsoft.com/office/drawing/2014/main" id="{3A631F68-277B-A126-471E-B3FD8DF46223}"/>
              </a:ext>
            </a:extLst>
          </p:cNvPr>
          <p:cNvSpPr>
            <a:spLocks noGrp="1"/>
          </p:cNvSpPr>
          <p:nvPr>
            <p:ph idx="1"/>
          </p:nvPr>
        </p:nvSpPr>
        <p:spPr>
          <a:xfrm>
            <a:off x="545406" y="1173226"/>
            <a:ext cx="7842058" cy="3511974"/>
          </a:xfrm>
        </p:spPr>
        <p:txBody>
          <a:bodyPr>
            <a:normAutofit/>
          </a:bodyPr>
          <a:lstStyle/>
          <a:p>
            <a:r>
              <a:rPr lang="nl-NL"/>
              <a:t>VvE’s met vergelijkbare bouwtypen bundelen  (7 VvE’= 148 app.  4 VvE’s = 82 app):</a:t>
            </a:r>
          </a:p>
          <a:p>
            <a:pPr lvl="1"/>
            <a:r>
              <a:rPr lang="nl-NL"/>
              <a:t>VvE wooncomplexen met gelijke stempelstructuur en zelfde bouwperiode in een wijk</a:t>
            </a:r>
          </a:p>
          <a:p>
            <a:pPr lvl="1"/>
            <a:r>
              <a:rPr lang="nl-NL"/>
              <a:t>Gelijke uitdagingen en problemen, coördinatie VvE Desk gemeente </a:t>
            </a:r>
          </a:p>
          <a:p>
            <a:pPr lvl="1"/>
            <a:r>
              <a:rPr lang="nl-NL"/>
              <a:t>Gezamenlijk inkopen, individueel af te rekenen</a:t>
            </a:r>
          </a:p>
          <a:p>
            <a:pPr marL="342717" lvl="1" indent="0">
              <a:buNone/>
            </a:pPr>
            <a:endParaRPr lang="nl-NL"/>
          </a:p>
          <a:p>
            <a:r>
              <a:rPr lang="nl-NL"/>
              <a:t>Versnelling en kostenvoordelen haalbaarheidsonderzoeken: </a:t>
            </a:r>
          </a:p>
          <a:p>
            <a:pPr lvl="1"/>
            <a:r>
              <a:rPr lang="nl-NL"/>
              <a:t>Eén procesbegeleider</a:t>
            </a:r>
          </a:p>
          <a:p>
            <a:pPr lvl="1"/>
            <a:r>
              <a:rPr lang="nl-NL"/>
              <a:t>EPA-W / Conditiemeting / Woonlasten vergelijking</a:t>
            </a:r>
          </a:p>
          <a:p>
            <a:pPr lvl="1"/>
            <a:r>
              <a:rPr lang="nl-NL"/>
              <a:t>Flora &amp; Fauna voorbereiding</a:t>
            </a:r>
          </a:p>
          <a:p>
            <a:pPr marL="342717" lvl="1" indent="0">
              <a:buNone/>
            </a:pPr>
            <a:endParaRPr lang="nl-NL"/>
          </a:p>
          <a:p>
            <a:r>
              <a:rPr lang="nl-NL"/>
              <a:t>Versnelling en kostenvoordelen verdiepingsonderzoeken : </a:t>
            </a:r>
          </a:p>
          <a:p>
            <a:pPr lvl="1"/>
            <a:r>
              <a:rPr lang="nl-NL"/>
              <a:t>Brandveiligheid, constructie, asbest- en gevelonderzoek</a:t>
            </a:r>
          </a:p>
          <a:p>
            <a:pPr lvl="1"/>
            <a:r>
              <a:rPr lang="nl-NL"/>
              <a:t>Voorlopig ontwerp en overleg welstand</a:t>
            </a:r>
          </a:p>
          <a:p>
            <a:pPr lvl="1"/>
            <a:r>
              <a:rPr lang="nl-NL"/>
              <a:t>DMJOP, investeringsopzet en gezamenlijke uitvraag </a:t>
            </a:r>
          </a:p>
          <a:p>
            <a:pPr marL="342717" lvl="1" indent="0">
              <a:buNone/>
            </a:pPr>
            <a:endParaRPr lang="nl-NL"/>
          </a:p>
        </p:txBody>
      </p:sp>
    </p:spTree>
    <p:extLst>
      <p:ext uri="{BB962C8B-B14F-4D97-AF65-F5344CB8AC3E}">
        <p14:creationId xmlns:p14="http://schemas.microsoft.com/office/powerpoint/2010/main" val="33227259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BAC35DEA-66B2-4063-B30F-E3C696020612}"/>
              </a:ext>
            </a:extLst>
          </p:cNvPr>
          <p:cNvSpPr txBox="1"/>
          <p:nvPr/>
        </p:nvSpPr>
        <p:spPr>
          <a:xfrm>
            <a:off x="395653" y="3567479"/>
            <a:ext cx="8354891" cy="697835"/>
          </a:xfrm>
          <a:prstGeom prst="rect">
            <a:avLst/>
          </a:prstGeom>
        </p:spPr>
        <p:txBody>
          <a:bodyPr vert="horz" lIns="68580" tIns="34290" rIns="68580" bIns="34290" rtlCol="0" anchor="b">
            <a:normAutofit/>
          </a:bodyPr>
          <a:lstStyle/>
          <a:p>
            <a:pPr algn="ctr">
              <a:lnSpc>
                <a:spcPct val="90000"/>
              </a:lnSpc>
              <a:spcBef>
                <a:spcPct val="0"/>
              </a:spcBef>
              <a:spcAft>
                <a:spcPts val="450"/>
              </a:spcAft>
            </a:pPr>
            <a:r>
              <a:rPr lang="en-US" sz="4050">
                <a:solidFill>
                  <a:srgbClr val="FFFFFF"/>
                </a:solidFill>
                <a:latin typeface="+mj-lt"/>
                <a:ea typeface="+mj-ea"/>
                <a:cs typeface="+mj-cs"/>
              </a:rPr>
              <a:t>Wat </a:t>
            </a:r>
            <a:r>
              <a:rPr lang="en-US" sz="4050" err="1">
                <a:solidFill>
                  <a:srgbClr val="FFFFFF"/>
                </a:solidFill>
                <a:latin typeface="+mj-lt"/>
                <a:ea typeface="+mj-ea"/>
                <a:cs typeface="+mj-cs"/>
              </a:rPr>
              <a:t>doen</a:t>
            </a:r>
            <a:r>
              <a:rPr lang="en-US" sz="4050">
                <a:solidFill>
                  <a:srgbClr val="FFFFFF"/>
                </a:solidFill>
                <a:latin typeface="+mj-lt"/>
                <a:ea typeface="+mj-ea"/>
                <a:cs typeface="+mj-cs"/>
              </a:rPr>
              <a:t> we met de </a:t>
            </a:r>
            <a:r>
              <a:rPr lang="en-US" sz="4050" err="1">
                <a:solidFill>
                  <a:srgbClr val="FFFFFF"/>
                </a:solidFill>
                <a:latin typeface="+mj-lt"/>
                <a:ea typeface="+mj-ea"/>
                <a:cs typeface="+mj-cs"/>
              </a:rPr>
              <a:t>winst</a:t>
            </a:r>
            <a:r>
              <a:rPr lang="en-US" sz="4050">
                <a:solidFill>
                  <a:srgbClr val="FFFFFF"/>
                </a:solidFill>
                <a:latin typeface="+mj-lt"/>
                <a:ea typeface="+mj-ea"/>
                <a:cs typeface="+mj-cs"/>
              </a:rPr>
              <a:t>?</a:t>
            </a:r>
          </a:p>
        </p:txBody>
      </p:sp>
      <p:pic>
        <p:nvPicPr>
          <p:cNvPr id="3" name="Afbeelding 7">
            <a:extLst>
              <a:ext uri="{FF2B5EF4-FFF2-40B4-BE49-F238E27FC236}">
                <a16:creationId xmlns:a16="http://schemas.microsoft.com/office/drawing/2014/main" id="{40D4CCB3-976D-4692-93FA-C0B4F4F60372}"/>
              </a:ext>
            </a:extLst>
          </p:cNvPr>
          <p:cNvPicPr/>
          <p:nvPr/>
        </p:nvPicPr>
        <p:blipFill>
          <a:blip r:embed="rId3"/>
          <a:stretch/>
        </p:blipFill>
        <p:spPr>
          <a:xfrm>
            <a:off x="0" y="0"/>
            <a:ext cx="9635778" cy="5202091"/>
          </a:xfrm>
          <a:prstGeom prst="rect">
            <a:avLst/>
          </a:prstGeom>
        </p:spPr>
      </p:pic>
      <p:sp>
        <p:nvSpPr>
          <p:cNvPr id="6" name="Tekstballon: rechthoek 5">
            <a:extLst>
              <a:ext uri="{FF2B5EF4-FFF2-40B4-BE49-F238E27FC236}">
                <a16:creationId xmlns:a16="http://schemas.microsoft.com/office/drawing/2014/main" id="{56702FE4-362A-4F05-AD2C-559FE67AEFA3}"/>
              </a:ext>
            </a:extLst>
          </p:cNvPr>
          <p:cNvSpPr/>
          <p:nvPr/>
        </p:nvSpPr>
        <p:spPr>
          <a:xfrm>
            <a:off x="1058649" y="2407444"/>
            <a:ext cx="4512104" cy="2021681"/>
          </a:xfrm>
          <a:prstGeom prst="wedgeRect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l"/>
            <a:r>
              <a:rPr lang="nl-NL" sz="1400" b="1"/>
              <a:t>Wonen</a:t>
            </a:r>
          </a:p>
          <a:p>
            <a:pPr marL="285750" indent="-285750">
              <a:buFont typeface="Arial" panose="020B0604020202020204" pitchFamily="34" charset="0"/>
              <a:buChar char="•"/>
            </a:pPr>
            <a:r>
              <a:rPr lang="nl-NL" sz="1400"/>
              <a:t>6.300 </a:t>
            </a:r>
            <a:r>
              <a:rPr lang="nl-NL" sz="1400" err="1"/>
              <a:t>Selwerders</a:t>
            </a:r>
            <a:r>
              <a:rPr lang="nl-NL" sz="1400"/>
              <a:t>, 3.100 woningen</a:t>
            </a:r>
          </a:p>
          <a:p>
            <a:pPr marL="285750" indent="-285750" algn="l">
              <a:buFont typeface="Arial" panose="020B0604020202020204" pitchFamily="34" charset="0"/>
              <a:buChar char="•"/>
            </a:pPr>
            <a:r>
              <a:rPr lang="nl-NL" sz="1400"/>
              <a:t>Ruim 50% sociale huur, veel studenten</a:t>
            </a:r>
          </a:p>
          <a:p>
            <a:pPr marL="285750" indent="-285750" algn="l">
              <a:buFont typeface="Arial" panose="020B0604020202020204" pitchFamily="34" charset="0"/>
              <a:buChar char="•"/>
            </a:pPr>
            <a:r>
              <a:rPr lang="nl-NL" sz="1400"/>
              <a:t>Portiekflats (3-hoog) en rijtjeswoningen</a:t>
            </a:r>
          </a:p>
          <a:p>
            <a:pPr marL="285750" indent="-285750" algn="l">
              <a:buFont typeface="Arial" panose="020B0604020202020204" pitchFamily="34" charset="0"/>
              <a:buChar char="•"/>
            </a:pPr>
            <a:r>
              <a:rPr lang="nl-NL" sz="1400"/>
              <a:t>Veel verhuizingen vanwege verouderde woningen en eenzijdig aanbod</a:t>
            </a:r>
          </a:p>
          <a:p>
            <a:pPr marL="285750" indent="-285750" algn="l">
              <a:buFont typeface="Arial" panose="020B0604020202020204" pitchFamily="34" charset="0"/>
              <a:buChar char="•"/>
            </a:pPr>
            <a:r>
              <a:rPr lang="nl-NL" sz="1400"/>
              <a:t>Verregaande verduurzamingsmaatregelen nodig; woning en wijk</a:t>
            </a:r>
          </a:p>
        </p:txBody>
      </p:sp>
      <p:sp>
        <p:nvSpPr>
          <p:cNvPr id="7" name="Tekstballon: rechthoek 6">
            <a:extLst>
              <a:ext uri="{FF2B5EF4-FFF2-40B4-BE49-F238E27FC236}">
                <a16:creationId xmlns:a16="http://schemas.microsoft.com/office/drawing/2014/main" id="{14F9BA10-DB0F-41F7-8BAE-8BC1EFE3E19B}"/>
              </a:ext>
            </a:extLst>
          </p:cNvPr>
          <p:cNvSpPr/>
          <p:nvPr/>
        </p:nvSpPr>
        <p:spPr>
          <a:xfrm>
            <a:off x="5829300" y="1109974"/>
            <a:ext cx="3445557" cy="2204726"/>
          </a:xfrm>
          <a:prstGeom prst="wedgeRect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l"/>
            <a:r>
              <a:rPr lang="nl-NL" sz="1400" b="1"/>
              <a:t>Ruimtelijk</a:t>
            </a:r>
          </a:p>
          <a:p>
            <a:pPr marL="285750" indent="-285750" algn="l">
              <a:buFont typeface="Arial" panose="020B0604020202020204" pitchFamily="34" charset="0"/>
              <a:buChar char="•"/>
            </a:pPr>
            <a:r>
              <a:rPr lang="nl-NL" sz="1400"/>
              <a:t>Typische jaren ’60 stempelwijk</a:t>
            </a:r>
          </a:p>
          <a:p>
            <a:pPr marL="285750" indent="-285750" algn="l">
              <a:buFont typeface="Arial" panose="020B0604020202020204" pitchFamily="34" charset="0"/>
              <a:buChar char="•"/>
            </a:pPr>
            <a:r>
              <a:rPr lang="nl-NL" sz="1400"/>
              <a:t>Straatbeeld ingericht op auto’s</a:t>
            </a:r>
          </a:p>
          <a:p>
            <a:pPr marL="285750" indent="-285750" algn="l">
              <a:buFont typeface="Arial" panose="020B0604020202020204" pitchFamily="34" charset="0"/>
              <a:buChar char="•"/>
            </a:pPr>
            <a:r>
              <a:rPr lang="nl-NL" sz="1400"/>
              <a:t>Eenzijdig aanbod</a:t>
            </a:r>
          </a:p>
          <a:p>
            <a:pPr marL="285750" indent="-285750" algn="l">
              <a:buFont typeface="Arial" panose="020B0604020202020204" pitchFamily="34" charset="0"/>
              <a:buChar char="•"/>
            </a:pPr>
            <a:r>
              <a:rPr lang="nl-NL" sz="1400"/>
              <a:t>Fysieke omgeving scoort onder stedelijk gemiddelde</a:t>
            </a:r>
          </a:p>
          <a:p>
            <a:pPr marL="285750" indent="-285750" algn="l">
              <a:buFont typeface="Arial" panose="020B0604020202020204" pitchFamily="34" charset="0"/>
              <a:buChar char="•"/>
            </a:pPr>
            <a:r>
              <a:rPr lang="nl-NL" sz="1400"/>
              <a:t>Veel voorzieningen</a:t>
            </a:r>
          </a:p>
          <a:p>
            <a:pPr marL="285750" indent="-285750" algn="l">
              <a:buFont typeface="Arial" panose="020B0604020202020204" pitchFamily="34" charset="0"/>
              <a:buChar char="•"/>
            </a:pPr>
            <a:r>
              <a:rPr lang="nl-NL" sz="1400"/>
              <a:t>Veel groen, laag gewaardeerd</a:t>
            </a:r>
          </a:p>
          <a:p>
            <a:pPr marL="285750" indent="-285750">
              <a:buFont typeface="Arial" panose="020B0604020202020204" pitchFamily="34" charset="0"/>
              <a:buChar char="•"/>
            </a:pPr>
            <a:r>
              <a:rPr lang="nl-NL" sz="1400"/>
              <a:t>Centraal gelegen t.o.v. centrum</a:t>
            </a:r>
          </a:p>
        </p:txBody>
      </p:sp>
      <p:pic>
        <p:nvPicPr>
          <p:cNvPr id="2" name="Picture 2" descr="Afbeelding met tekst&#10;&#10;Automatisch gegenereerde beschrijving">
            <a:extLst>
              <a:ext uri="{FF2B5EF4-FFF2-40B4-BE49-F238E27FC236}">
                <a16:creationId xmlns:a16="http://schemas.microsoft.com/office/drawing/2014/main" id="{D0F5EC1F-78B6-D974-8DEE-E8CA18F4C9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9544" y="4588519"/>
            <a:ext cx="1612645" cy="329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235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BAC35DEA-66B2-4063-B30F-E3C696020612}"/>
              </a:ext>
            </a:extLst>
          </p:cNvPr>
          <p:cNvSpPr txBox="1"/>
          <p:nvPr/>
        </p:nvSpPr>
        <p:spPr>
          <a:xfrm>
            <a:off x="395653" y="3567479"/>
            <a:ext cx="8354891" cy="697835"/>
          </a:xfrm>
          <a:prstGeom prst="rect">
            <a:avLst/>
          </a:prstGeom>
        </p:spPr>
        <p:txBody>
          <a:bodyPr vert="horz" lIns="68580" tIns="34290" rIns="68580" bIns="34290" rtlCol="0" anchor="b">
            <a:normAutofit/>
          </a:bodyPr>
          <a:lstStyle/>
          <a:p>
            <a:pPr algn="ctr">
              <a:lnSpc>
                <a:spcPct val="90000"/>
              </a:lnSpc>
              <a:spcBef>
                <a:spcPct val="0"/>
              </a:spcBef>
              <a:spcAft>
                <a:spcPts val="450"/>
              </a:spcAft>
            </a:pPr>
            <a:r>
              <a:rPr lang="en-US" sz="4050">
                <a:solidFill>
                  <a:srgbClr val="FFFFFF"/>
                </a:solidFill>
                <a:latin typeface="+mj-lt"/>
                <a:ea typeface="+mj-ea"/>
                <a:cs typeface="+mj-cs"/>
              </a:rPr>
              <a:t>Wat </a:t>
            </a:r>
            <a:r>
              <a:rPr lang="en-US" sz="4050" err="1">
                <a:solidFill>
                  <a:srgbClr val="FFFFFF"/>
                </a:solidFill>
                <a:latin typeface="+mj-lt"/>
                <a:ea typeface="+mj-ea"/>
                <a:cs typeface="+mj-cs"/>
              </a:rPr>
              <a:t>doen</a:t>
            </a:r>
            <a:r>
              <a:rPr lang="en-US" sz="4050">
                <a:solidFill>
                  <a:srgbClr val="FFFFFF"/>
                </a:solidFill>
                <a:latin typeface="+mj-lt"/>
                <a:ea typeface="+mj-ea"/>
                <a:cs typeface="+mj-cs"/>
              </a:rPr>
              <a:t> we met de </a:t>
            </a:r>
            <a:r>
              <a:rPr lang="en-US" sz="4050" err="1">
                <a:solidFill>
                  <a:srgbClr val="FFFFFF"/>
                </a:solidFill>
                <a:latin typeface="+mj-lt"/>
                <a:ea typeface="+mj-ea"/>
                <a:cs typeface="+mj-cs"/>
              </a:rPr>
              <a:t>winst</a:t>
            </a:r>
            <a:r>
              <a:rPr lang="en-US" sz="4050">
                <a:solidFill>
                  <a:srgbClr val="FFFFFF"/>
                </a:solidFill>
                <a:latin typeface="+mj-lt"/>
                <a:ea typeface="+mj-ea"/>
                <a:cs typeface="+mj-cs"/>
              </a:rPr>
              <a:t>?</a:t>
            </a:r>
          </a:p>
        </p:txBody>
      </p:sp>
      <p:pic>
        <p:nvPicPr>
          <p:cNvPr id="3" name="Afbeelding 7">
            <a:extLst>
              <a:ext uri="{FF2B5EF4-FFF2-40B4-BE49-F238E27FC236}">
                <a16:creationId xmlns:a16="http://schemas.microsoft.com/office/drawing/2014/main" id="{40D4CCB3-976D-4692-93FA-C0B4F4F60372}"/>
              </a:ext>
            </a:extLst>
          </p:cNvPr>
          <p:cNvPicPr/>
          <p:nvPr/>
        </p:nvPicPr>
        <p:blipFill>
          <a:blip r:embed="rId3"/>
          <a:stretch/>
        </p:blipFill>
        <p:spPr>
          <a:xfrm>
            <a:off x="0" y="0"/>
            <a:ext cx="9635778" cy="5202091"/>
          </a:xfrm>
          <a:prstGeom prst="rect">
            <a:avLst/>
          </a:prstGeom>
        </p:spPr>
      </p:pic>
      <p:sp>
        <p:nvSpPr>
          <p:cNvPr id="5" name="Tekstballon: rechthoek 4">
            <a:extLst>
              <a:ext uri="{FF2B5EF4-FFF2-40B4-BE49-F238E27FC236}">
                <a16:creationId xmlns:a16="http://schemas.microsoft.com/office/drawing/2014/main" id="{D15DF256-CA77-4481-B6B7-52C9B25EE231}"/>
              </a:ext>
            </a:extLst>
          </p:cNvPr>
          <p:cNvSpPr/>
          <p:nvPr/>
        </p:nvSpPr>
        <p:spPr>
          <a:xfrm>
            <a:off x="205740" y="142042"/>
            <a:ext cx="4512104" cy="1918921"/>
          </a:xfrm>
          <a:prstGeom prst="wedgeRect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l"/>
            <a:r>
              <a:rPr lang="nl-NL" sz="1400" b="1"/>
              <a:t>Sociaal</a:t>
            </a:r>
          </a:p>
          <a:p>
            <a:pPr marL="285750" indent="-285750" algn="l">
              <a:buFont typeface="Arial" panose="020B0604020202020204" pitchFamily="34" charset="0"/>
              <a:buChar char="•"/>
            </a:pPr>
            <a:r>
              <a:rPr lang="nl-NL" sz="1400"/>
              <a:t>Stapeling sociale problematiek</a:t>
            </a:r>
          </a:p>
          <a:p>
            <a:pPr marL="285750" indent="-285750" algn="l">
              <a:buFont typeface="Arial" panose="020B0604020202020204" pitchFamily="34" charset="0"/>
              <a:buChar char="•"/>
            </a:pPr>
            <a:r>
              <a:rPr lang="nl-NL" sz="1400"/>
              <a:t>Hoge mate van eenzaamheid (1 op de 7)</a:t>
            </a:r>
          </a:p>
          <a:p>
            <a:pPr marL="285750" indent="-285750" algn="l">
              <a:buFont typeface="Arial" panose="020B0604020202020204" pitchFamily="34" charset="0"/>
              <a:buChar char="•"/>
            </a:pPr>
            <a:r>
              <a:rPr lang="nl-NL" sz="1400"/>
              <a:t>Psychische problematiek 1 op 10</a:t>
            </a:r>
          </a:p>
          <a:p>
            <a:pPr marL="285750" indent="-285750" algn="l">
              <a:buFont typeface="Arial" panose="020B0604020202020204" pitchFamily="34" charset="0"/>
              <a:buChar char="•"/>
            </a:pPr>
            <a:r>
              <a:rPr lang="nl-NL" sz="1400"/>
              <a:t>1 op de 4 kinderen wordt gezien als kansarm kind</a:t>
            </a:r>
          </a:p>
          <a:p>
            <a:pPr marL="285750" indent="-285750">
              <a:buFont typeface="Arial" panose="020B0604020202020204" pitchFamily="34" charset="0"/>
              <a:buChar char="•"/>
            </a:pPr>
            <a:r>
              <a:rPr lang="nl-NL" sz="1400"/>
              <a:t>Meest multiculturele wijk van Groningen (38%)</a:t>
            </a:r>
          </a:p>
          <a:p>
            <a:pPr marL="285750" indent="-285750" algn="l">
              <a:buFont typeface="Arial" panose="020B0604020202020204" pitchFamily="34" charset="0"/>
              <a:buChar char="•"/>
            </a:pPr>
            <a:r>
              <a:rPr lang="nl-NL" sz="1400"/>
              <a:t>Anonimiteit</a:t>
            </a:r>
          </a:p>
        </p:txBody>
      </p:sp>
      <p:sp>
        <p:nvSpPr>
          <p:cNvPr id="6" name="Tekstballon: rechthoek 5">
            <a:extLst>
              <a:ext uri="{FF2B5EF4-FFF2-40B4-BE49-F238E27FC236}">
                <a16:creationId xmlns:a16="http://schemas.microsoft.com/office/drawing/2014/main" id="{56702FE4-362A-4F05-AD2C-559FE67AEFA3}"/>
              </a:ext>
            </a:extLst>
          </p:cNvPr>
          <p:cNvSpPr/>
          <p:nvPr/>
        </p:nvSpPr>
        <p:spPr>
          <a:xfrm>
            <a:off x="1058649" y="2407444"/>
            <a:ext cx="4512104" cy="2021681"/>
          </a:xfrm>
          <a:prstGeom prst="wedgeRect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l"/>
            <a:r>
              <a:rPr lang="nl-NL" sz="1400" b="1"/>
              <a:t>Wonen</a:t>
            </a:r>
          </a:p>
          <a:p>
            <a:pPr marL="285750" indent="-285750">
              <a:buFont typeface="Arial" panose="020B0604020202020204" pitchFamily="34" charset="0"/>
              <a:buChar char="•"/>
            </a:pPr>
            <a:r>
              <a:rPr lang="nl-NL" sz="1400"/>
              <a:t>6.500 </a:t>
            </a:r>
            <a:r>
              <a:rPr lang="nl-NL" sz="1400" err="1"/>
              <a:t>Selwerders</a:t>
            </a:r>
            <a:endParaRPr lang="nl-NL" sz="1400"/>
          </a:p>
          <a:p>
            <a:pPr marL="285750" indent="-285750" algn="l">
              <a:buFont typeface="Arial" panose="020B0604020202020204" pitchFamily="34" charset="0"/>
              <a:buChar char="•"/>
            </a:pPr>
            <a:r>
              <a:rPr lang="nl-NL" sz="1400"/>
              <a:t>Ruim 4100 zelfstandige woningen; 1700 </a:t>
            </a:r>
            <a:r>
              <a:rPr lang="nl-NL" sz="1400" err="1"/>
              <a:t>corp.</a:t>
            </a:r>
            <a:r>
              <a:rPr lang="nl-NL" sz="1400"/>
              <a:t> huur, </a:t>
            </a:r>
          </a:p>
          <a:p>
            <a:pPr algn="l"/>
            <a:r>
              <a:rPr lang="nl-NL" sz="1400"/>
              <a:t>     660 koop en 1700 overige huur (veel studenten)</a:t>
            </a:r>
          </a:p>
          <a:p>
            <a:pPr marL="285750" indent="-285750" algn="l">
              <a:buFont typeface="Arial" panose="020B0604020202020204" pitchFamily="34" charset="0"/>
              <a:buChar char="•"/>
            </a:pPr>
            <a:r>
              <a:rPr lang="nl-NL" sz="1400"/>
              <a:t>Portiekflats (3-hoog) en rijtjeswoningen</a:t>
            </a:r>
          </a:p>
          <a:p>
            <a:pPr marL="285750" indent="-285750" algn="l">
              <a:buFont typeface="Arial" panose="020B0604020202020204" pitchFamily="34" charset="0"/>
              <a:buChar char="•"/>
            </a:pPr>
            <a:r>
              <a:rPr lang="nl-NL" sz="1400"/>
              <a:t>Veel verhuizingen vanwege verouderde woningen en eenzijdig aanbod</a:t>
            </a:r>
          </a:p>
          <a:p>
            <a:pPr marL="285750" indent="-285750" algn="l">
              <a:buFont typeface="Arial" panose="020B0604020202020204" pitchFamily="34" charset="0"/>
              <a:buChar char="•"/>
            </a:pPr>
            <a:r>
              <a:rPr lang="nl-NL" sz="1400"/>
              <a:t>Verregaande verduurzamingsmaatregelen nodig; woning en wijk</a:t>
            </a:r>
          </a:p>
        </p:txBody>
      </p:sp>
      <p:sp>
        <p:nvSpPr>
          <p:cNvPr id="7" name="Tekstballon: rechthoek 6">
            <a:extLst>
              <a:ext uri="{FF2B5EF4-FFF2-40B4-BE49-F238E27FC236}">
                <a16:creationId xmlns:a16="http://schemas.microsoft.com/office/drawing/2014/main" id="{14F9BA10-DB0F-41F7-8BAE-8BC1EFE3E19B}"/>
              </a:ext>
            </a:extLst>
          </p:cNvPr>
          <p:cNvSpPr/>
          <p:nvPr/>
        </p:nvSpPr>
        <p:spPr>
          <a:xfrm>
            <a:off x="5829300" y="1109974"/>
            <a:ext cx="3445557" cy="2204726"/>
          </a:xfrm>
          <a:prstGeom prst="wedgeRect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l"/>
            <a:r>
              <a:rPr lang="nl-NL" sz="1400" b="1"/>
              <a:t>Ruimtelijk</a:t>
            </a:r>
          </a:p>
          <a:p>
            <a:pPr marL="285750" indent="-285750" algn="l">
              <a:buFont typeface="Arial" panose="020B0604020202020204" pitchFamily="34" charset="0"/>
              <a:buChar char="•"/>
            </a:pPr>
            <a:r>
              <a:rPr lang="nl-NL" sz="1400"/>
              <a:t>Typische jaren ’60 stempelwijk</a:t>
            </a:r>
          </a:p>
          <a:p>
            <a:pPr marL="285750" indent="-285750" algn="l">
              <a:buFont typeface="Arial" panose="020B0604020202020204" pitchFamily="34" charset="0"/>
              <a:buChar char="•"/>
            </a:pPr>
            <a:r>
              <a:rPr lang="nl-NL" sz="1400"/>
              <a:t>Straatbeeld ingericht op auto’s</a:t>
            </a:r>
          </a:p>
          <a:p>
            <a:pPr marL="285750" indent="-285750" algn="l">
              <a:buFont typeface="Arial" panose="020B0604020202020204" pitchFamily="34" charset="0"/>
              <a:buChar char="•"/>
            </a:pPr>
            <a:r>
              <a:rPr lang="nl-NL" sz="1400"/>
              <a:t>Eenzijdig aanbod</a:t>
            </a:r>
          </a:p>
          <a:p>
            <a:pPr marL="285750" indent="-285750" algn="l">
              <a:buFont typeface="Arial" panose="020B0604020202020204" pitchFamily="34" charset="0"/>
              <a:buChar char="•"/>
            </a:pPr>
            <a:r>
              <a:rPr lang="nl-NL" sz="1400"/>
              <a:t>Fysieke omgeving scoort onder stedelijk gemiddelde</a:t>
            </a:r>
          </a:p>
          <a:p>
            <a:pPr marL="285750" indent="-285750" algn="l">
              <a:buFont typeface="Arial" panose="020B0604020202020204" pitchFamily="34" charset="0"/>
              <a:buChar char="•"/>
            </a:pPr>
            <a:r>
              <a:rPr lang="nl-NL" sz="1400"/>
              <a:t>Veel voorzieningen</a:t>
            </a:r>
          </a:p>
          <a:p>
            <a:pPr marL="285750" indent="-285750" algn="l">
              <a:buFont typeface="Arial" panose="020B0604020202020204" pitchFamily="34" charset="0"/>
              <a:buChar char="•"/>
            </a:pPr>
            <a:r>
              <a:rPr lang="nl-NL" sz="1400"/>
              <a:t>Veel groen, laag gewaardeerd</a:t>
            </a:r>
          </a:p>
          <a:p>
            <a:pPr marL="285750" indent="-285750">
              <a:buFont typeface="Arial" panose="020B0604020202020204" pitchFamily="34" charset="0"/>
              <a:buChar char="•"/>
            </a:pPr>
            <a:r>
              <a:rPr lang="nl-NL" sz="1400"/>
              <a:t>Centraal gelegen t.o.v. centrum</a:t>
            </a:r>
          </a:p>
        </p:txBody>
      </p:sp>
      <p:pic>
        <p:nvPicPr>
          <p:cNvPr id="2" name="Picture 2" descr="Afbeelding met tekst&#10;&#10;Automatisch gegenereerde beschrijving">
            <a:extLst>
              <a:ext uri="{FF2B5EF4-FFF2-40B4-BE49-F238E27FC236}">
                <a16:creationId xmlns:a16="http://schemas.microsoft.com/office/drawing/2014/main" id="{6CE8F99F-54ED-1AA9-FA78-1E75C74CF2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9544" y="4588519"/>
            <a:ext cx="1612645" cy="329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9687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6B8F7F69-5641-4865-8C6C-F8F66AF00535}"/>
              </a:ext>
            </a:extLst>
          </p:cNvPr>
          <p:cNvSpPr>
            <a:spLocks noGrp="1"/>
          </p:cNvSpPr>
          <p:nvPr>
            <p:ph type="title"/>
          </p:nvPr>
        </p:nvSpPr>
        <p:spPr/>
        <p:txBody>
          <a:bodyPr/>
          <a:lstStyle/>
          <a:p>
            <a:r>
              <a:rPr lang="nl-NL"/>
              <a:t>De ongedeelde stad</a:t>
            </a:r>
          </a:p>
        </p:txBody>
      </p:sp>
      <p:sp>
        <p:nvSpPr>
          <p:cNvPr id="11" name="Tijdelijke aanduiding voor inhoud 10">
            <a:extLst>
              <a:ext uri="{FF2B5EF4-FFF2-40B4-BE49-F238E27FC236}">
                <a16:creationId xmlns:a16="http://schemas.microsoft.com/office/drawing/2014/main" id="{38BFA3E8-C5EB-429D-A3BB-30A5F33AA1C6}"/>
              </a:ext>
            </a:extLst>
          </p:cNvPr>
          <p:cNvSpPr>
            <a:spLocks noGrp="1"/>
          </p:cNvSpPr>
          <p:nvPr>
            <p:ph idx="1"/>
          </p:nvPr>
        </p:nvSpPr>
        <p:spPr/>
        <p:txBody>
          <a:bodyPr/>
          <a:lstStyle/>
          <a:p>
            <a:endParaRPr lang="nl-NL"/>
          </a:p>
        </p:txBody>
      </p:sp>
      <p:sp>
        <p:nvSpPr>
          <p:cNvPr id="12" name="Tijdelijke aanduiding voor tekst 11">
            <a:extLst>
              <a:ext uri="{FF2B5EF4-FFF2-40B4-BE49-F238E27FC236}">
                <a16:creationId xmlns:a16="http://schemas.microsoft.com/office/drawing/2014/main" id="{9B3D7253-F670-45BC-9868-1AC7338D8439}"/>
              </a:ext>
            </a:extLst>
          </p:cNvPr>
          <p:cNvSpPr>
            <a:spLocks noGrp="1"/>
          </p:cNvSpPr>
          <p:nvPr>
            <p:ph type="body" sz="quarter" idx="13"/>
          </p:nvPr>
        </p:nvSpPr>
        <p:spPr/>
        <p:txBody>
          <a:bodyPr/>
          <a:lstStyle/>
          <a:p>
            <a:endParaRPr lang="nl-NL"/>
          </a:p>
        </p:txBody>
      </p:sp>
      <p:pic>
        <p:nvPicPr>
          <p:cNvPr id="17413" name="Picture 5">
            <a:extLst>
              <a:ext uri="{FF2B5EF4-FFF2-40B4-BE49-F238E27FC236}">
                <a16:creationId xmlns:a16="http://schemas.microsoft.com/office/drawing/2014/main" id="{0DDA619F-8321-4113-AB1B-F8E7912009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530" y="1069417"/>
            <a:ext cx="3200400" cy="3390900"/>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a:extLst>
              <a:ext uri="{FF2B5EF4-FFF2-40B4-BE49-F238E27FC236}">
                <a16:creationId xmlns:a16="http://schemas.microsoft.com/office/drawing/2014/main" id="{74CDA763-9623-41A5-B37D-EB711702CB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9968" y="1069417"/>
            <a:ext cx="3190875" cy="3381375"/>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8D7005D7-8166-4DFA-87CA-3A37B277EE9E}"/>
              </a:ext>
            </a:extLst>
          </p:cNvPr>
          <p:cNvSpPr txBox="1"/>
          <p:nvPr/>
        </p:nvSpPr>
        <p:spPr>
          <a:xfrm>
            <a:off x="1347730" y="4525238"/>
            <a:ext cx="2381999" cy="215444"/>
          </a:xfrm>
          <a:prstGeom prst="rect">
            <a:avLst/>
          </a:prstGeom>
          <a:noFill/>
        </p:spPr>
        <p:txBody>
          <a:bodyPr wrap="none" lIns="0" tIns="0" rIns="0" bIns="0" rtlCol="0">
            <a:spAutoFit/>
          </a:bodyPr>
          <a:lstStyle/>
          <a:p>
            <a:pPr algn="l"/>
            <a:r>
              <a:rPr lang="nl-NL" sz="1400"/>
              <a:t>Kwaliteit fysieke leefomgeving</a:t>
            </a:r>
          </a:p>
        </p:txBody>
      </p:sp>
      <p:sp>
        <p:nvSpPr>
          <p:cNvPr id="15" name="Tekstvak 14">
            <a:extLst>
              <a:ext uri="{FF2B5EF4-FFF2-40B4-BE49-F238E27FC236}">
                <a16:creationId xmlns:a16="http://schemas.microsoft.com/office/drawing/2014/main" id="{AB4C3FAB-429A-49CC-BB38-1CCE74359E53}"/>
              </a:ext>
            </a:extLst>
          </p:cNvPr>
          <p:cNvSpPr txBox="1"/>
          <p:nvPr/>
        </p:nvSpPr>
        <p:spPr>
          <a:xfrm>
            <a:off x="5676901" y="4525238"/>
            <a:ext cx="1477007" cy="215444"/>
          </a:xfrm>
          <a:prstGeom prst="rect">
            <a:avLst/>
          </a:prstGeom>
          <a:noFill/>
        </p:spPr>
        <p:txBody>
          <a:bodyPr wrap="none" lIns="0" tIns="0" rIns="0" bIns="0" rtlCol="0">
            <a:spAutoFit/>
          </a:bodyPr>
          <a:lstStyle/>
          <a:p>
            <a:pPr algn="l"/>
            <a:r>
              <a:rPr lang="nl-NL" sz="1400"/>
              <a:t>Kwaliteit van leven</a:t>
            </a:r>
          </a:p>
        </p:txBody>
      </p:sp>
      <p:pic>
        <p:nvPicPr>
          <p:cNvPr id="4" name="Afbeelding 3">
            <a:extLst>
              <a:ext uri="{FF2B5EF4-FFF2-40B4-BE49-F238E27FC236}">
                <a16:creationId xmlns:a16="http://schemas.microsoft.com/office/drawing/2014/main" id="{F69FBB58-498F-C68C-7C0B-884158593CE7}"/>
              </a:ext>
            </a:extLst>
          </p:cNvPr>
          <p:cNvPicPr>
            <a:picLocks noChangeAspect="1"/>
          </p:cNvPicPr>
          <p:nvPr/>
        </p:nvPicPr>
        <p:blipFill>
          <a:blip r:embed="rId5"/>
          <a:stretch>
            <a:fillRect/>
          </a:stretch>
        </p:blipFill>
        <p:spPr>
          <a:xfrm>
            <a:off x="8502136" y="4326494"/>
            <a:ext cx="600075" cy="723900"/>
          </a:xfrm>
          <a:prstGeom prst="rect">
            <a:avLst/>
          </a:prstGeom>
        </p:spPr>
      </p:pic>
      <p:pic>
        <p:nvPicPr>
          <p:cNvPr id="2" name="Picture 2" descr="Afbeelding met tekst&#10;&#10;Automatisch gegenereerde beschrijving">
            <a:extLst>
              <a:ext uri="{FF2B5EF4-FFF2-40B4-BE49-F238E27FC236}">
                <a16:creationId xmlns:a16="http://schemas.microsoft.com/office/drawing/2014/main" id="{65BCF460-F6C4-485D-CAAD-E43DD012A3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3567" y="4543469"/>
            <a:ext cx="1612645" cy="329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286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6E2DAF-17DA-4E4E-821A-6273DF7EE854}"/>
              </a:ext>
            </a:extLst>
          </p:cNvPr>
          <p:cNvSpPr>
            <a:spLocks noGrp="1"/>
          </p:cNvSpPr>
          <p:nvPr>
            <p:ph type="title"/>
          </p:nvPr>
        </p:nvSpPr>
        <p:spPr>
          <a:xfrm>
            <a:off x="431800" y="225425"/>
            <a:ext cx="9639300" cy="430213"/>
          </a:xfrm>
        </p:spPr>
        <p:txBody>
          <a:bodyPr>
            <a:noAutofit/>
          </a:bodyPr>
          <a:lstStyle/>
          <a:p>
            <a:pPr fontAlgn="auto">
              <a:spcAft>
                <a:spcPts val="0"/>
              </a:spcAft>
              <a:defRPr/>
            </a:pPr>
            <a:r>
              <a:rPr lang="nl-NL" sz="2900"/>
              <a:t>tijdlijn</a:t>
            </a:r>
          </a:p>
        </p:txBody>
      </p:sp>
      <p:sp>
        <p:nvSpPr>
          <p:cNvPr id="26629" name="Tijdelijke aanduiding voor dianummer 2">
            <a:extLst>
              <a:ext uri="{FF2B5EF4-FFF2-40B4-BE49-F238E27FC236}">
                <a16:creationId xmlns:a16="http://schemas.microsoft.com/office/drawing/2014/main" id="{4D9CD7E1-A3FE-43CD-8934-AC8BE44775FC}"/>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ctr" anchorCtr="0" compatLnSpc="1">
            <a:prstTxWarp prst="textNoShape">
              <a:avLst/>
            </a:prstTxWarp>
            <a:spAutoFit/>
          </a:bodyPr>
          <a:lstStyle>
            <a:defPPr>
              <a:defRPr lang="en-US"/>
            </a:defPPr>
            <a:lvl1pPr algn="r" defTabSz="457200" rtl="0" eaLnBrk="1" fontAlgn="auto" hangingPunct="1">
              <a:spcBef>
                <a:spcPts val="0"/>
              </a:spcBef>
              <a:spcAft>
                <a:spcPts val="0"/>
              </a:spcAft>
              <a:defRPr sz="900" kern="1200">
                <a:solidFill>
                  <a:schemeClr val="tx1"/>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Tahoma" panose="020B060403050404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Tahoma" panose="020B060403050404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Tahoma" panose="020B060403050404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Tahoma" panose="020B0604030504040204" pitchFamily="34" charset="0"/>
                <a:ea typeface="+mn-ea"/>
                <a:cs typeface="+mn-cs"/>
              </a:defRPr>
            </a:lvl5pPr>
            <a:lvl6pPr marL="2286000" algn="l" defTabSz="914400" rtl="0" eaLnBrk="1" latinLnBrk="0" hangingPunct="1">
              <a:defRPr kern="1200">
                <a:solidFill>
                  <a:schemeClr val="tx1"/>
                </a:solidFill>
                <a:latin typeface="Tahoma" panose="020B0604030504040204" pitchFamily="34" charset="0"/>
                <a:ea typeface="+mn-ea"/>
                <a:cs typeface="+mn-cs"/>
              </a:defRPr>
            </a:lvl6pPr>
            <a:lvl7pPr marL="2743200" algn="l" defTabSz="914400" rtl="0" eaLnBrk="1" latinLnBrk="0" hangingPunct="1">
              <a:defRPr kern="1200">
                <a:solidFill>
                  <a:schemeClr val="tx1"/>
                </a:solidFill>
                <a:latin typeface="Tahoma" panose="020B0604030504040204" pitchFamily="34" charset="0"/>
                <a:ea typeface="+mn-ea"/>
                <a:cs typeface="+mn-cs"/>
              </a:defRPr>
            </a:lvl7pPr>
            <a:lvl8pPr marL="3200400" algn="l" defTabSz="914400" rtl="0" eaLnBrk="1" latinLnBrk="0" hangingPunct="1">
              <a:defRPr kern="1200">
                <a:solidFill>
                  <a:schemeClr val="tx1"/>
                </a:solidFill>
                <a:latin typeface="Tahoma" panose="020B0604030504040204" pitchFamily="34" charset="0"/>
                <a:ea typeface="+mn-ea"/>
                <a:cs typeface="+mn-cs"/>
              </a:defRPr>
            </a:lvl8pPr>
            <a:lvl9pPr marL="3657600" algn="l" defTabSz="914400" rtl="0" eaLnBrk="1" latinLnBrk="0" hangingPunct="1">
              <a:defRPr kern="1200">
                <a:solidFill>
                  <a:schemeClr val="tx1"/>
                </a:solidFill>
                <a:latin typeface="Tahoma" panose="020B0604030504040204" pitchFamily="34" charset="0"/>
                <a:ea typeface="+mn-ea"/>
                <a:cs typeface="+mn-cs"/>
              </a:defRPr>
            </a:lvl9pPr>
          </a:lstStyle>
          <a:p>
            <a:pPr fontAlgn="base">
              <a:spcBef>
                <a:spcPct val="0"/>
              </a:spcBef>
              <a:spcAft>
                <a:spcPct val="0"/>
              </a:spcAft>
              <a:defRPr/>
            </a:pPr>
            <a:fld id="{EDEE4A55-E988-4C95-BB20-5D309FB10D6E}" type="slidenum">
              <a:rPr lang="nl-NL" smtClean="0"/>
              <a:pPr fontAlgn="base">
                <a:spcBef>
                  <a:spcPct val="0"/>
                </a:spcBef>
                <a:spcAft>
                  <a:spcPct val="0"/>
                </a:spcAft>
                <a:defRPr/>
              </a:pPr>
              <a:t>8</a:t>
            </a:fld>
            <a:endParaRPr lang="nl-NL" altLang="en-US"/>
          </a:p>
        </p:txBody>
      </p:sp>
      <p:sp>
        <p:nvSpPr>
          <p:cNvPr id="11" name="Tijdelijke aanduiding voor tekst 10">
            <a:extLst>
              <a:ext uri="{FF2B5EF4-FFF2-40B4-BE49-F238E27FC236}">
                <a16:creationId xmlns:a16="http://schemas.microsoft.com/office/drawing/2014/main" id="{ADE62D3C-3551-4768-A1CB-6403924E0F3D}"/>
              </a:ext>
            </a:extLst>
          </p:cNvPr>
          <p:cNvSpPr>
            <a:spLocks noGrp="1"/>
          </p:cNvSpPr>
          <p:nvPr>
            <p:ph type="body" sz="quarter" idx="13"/>
          </p:nvPr>
        </p:nvSpPr>
        <p:spPr>
          <a:xfrm>
            <a:off x="-1768475" y="187325"/>
            <a:ext cx="8778875" cy="258763"/>
          </a:xfrm>
        </p:spPr>
        <p:txBody>
          <a:bodyPr rtlCol="0">
            <a:normAutofit/>
          </a:bodyPr>
          <a:lstStyle/>
          <a:p>
            <a:pPr fontAlgn="auto">
              <a:spcBef>
                <a:spcPts val="0"/>
              </a:spcBef>
              <a:spcAft>
                <a:spcPts val="0"/>
              </a:spcAft>
              <a:defRPr/>
            </a:pPr>
            <a:r>
              <a:rPr lang="nl-NL"/>
              <a:t> </a:t>
            </a:r>
          </a:p>
        </p:txBody>
      </p:sp>
      <p:sp>
        <p:nvSpPr>
          <p:cNvPr id="26632" name="Tekstvak 3">
            <a:extLst>
              <a:ext uri="{FF2B5EF4-FFF2-40B4-BE49-F238E27FC236}">
                <a16:creationId xmlns:a16="http://schemas.microsoft.com/office/drawing/2014/main" id="{28E07D16-93BA-4F4F-A778-6BFA399EB37D}"/>
              </a:ext>
            </a:extLst>
          </p:cNvPr>
          <p:cNvSpPr txBox="1">
            <a:spLocks noChangeArrowheads="1"/>
          </p:cNvSpPr>
          <p:nvPr/>
        </p:nvSpPr>
        <p:spPr bwMode="auto">
          <a:xfrm>
            <a:off x="652463" y="1433513"/>
            <a:ext cx="6829885" cy="24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285750" indent="-285750">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defTabSz="457200" fontAlgn="base">
              <a:spcBef>
                <a:spcPct val="0"/>
              </a:spcBef>
              <a:spcAft>
                <a:spcPct val="0"/>
              </a:spcAft>
              <a:defRPr>
                <a:solidFill>
                  <a:schemeClr val="tx1"/>
                </a:solidFill>
                <a:latin typeface="Tahoma" panose="020B0604030504040204" pitchFamily="34" charset="0"/>
              </a:defRPr>
            </a:lvl6pPr>
            <a:lvl7pPr marL="2971800" indent="-228600" defTabSz="457200" fontAlgn="base">
              <a:spcBef>
                <a:spcPct val="0"/>
              </a:spcBef>
              <a:spcAft>
                <a:spcPct val="0"/>
              </a:spcAft>
              <a:defRPr>
                <a:solidFill>
                  <a:schemeClr val="tx1"/>
                </a:solidFill>
                <a:latin typeface="Tahoma" panose="020B0604030504040204" pitchFamily="34" charset="0"/>
              </a:defRPr>
            </a:lvl7pPr>
            <a:lvl8pPr marL="3429000" indent="-228600" defTabSz="457200" fontAlgn="base">
              <a:spcBef>
                <a:spcPct val="0"/>
              </a:spcBef>
              <a:spcAft>
                <a:spcPct val="0"/>
              </a:spcAft>
              <a:defRPr>
                <a:solidFill>
                  <a:schemeClr val="tx1"/>
                </a:solidFill>
                <a:latin typeface="Tahoma" panose="020B0604030504040204" pitchFamily="34" charset="0"/>
              </a:defRPr>
            </a:lvl8pPr>
            <a:lvl9pPr marL="3886200" indent="-228600" defTabSz="457200" fontAlgn="base">
              <a:spcBef>
                <a:spcPct val="0"/>
              </a:spcBef>
              <a:spcAft>
                <a:spcPct val="0"/>
              </a:spcAft>
              <a:defRPr>
                <a:solidFill>
                  <a:schemeClr val="tx1"/>
                </a:solidFill>
                <a:latin typeface="Tahoma" panose="020B0604030504040204" pitchFamily="34" charset="0"/>
              </a:defRPr>
            </a:lvl9pPr>
          </a:lstStyle>
          <a:p>
            <a:pPr eaLnBrk="1" hangingPunct="1">
              <a:buFont typeface="Arial" panose="020B0604020202020204" pitchFamily="34" charset="0"/>
              <a:buChar char="•"/>
            </a:pPr>
            <a:r>
              <a:rPr lang="nl-NL" altLang="en-US" sz="1600"/>
              <a:t>2013 - 	Wijkontwikkelingsplan</a:t>
            </a:r>
          </a:p>
          <a:p>
            <a:pPr eaLnBrk="1" hangingPunct="1">
              <a:buFont typeface="Arial" panose="020B0604020202020204" pitchFamily="34" charset="0"/>
              <a:buChar char="•"/>
            </a:pPr>
            <a:r>
              <a:rPr lang="nl-NL" altLang="en-US" sz="1600"/>
              <a:t>2014 - 	Impuls op basisinzet</a:t>
            </a:r>
          </a:p>
          <a:p>
            <a:pPr eaLnBrk="1" hangingPunct="1">
              <a:buFont typeface="Arial" panose="020B0604020202020204" pitchFamily="34" charset="0"/>
              <a:buChar char="•"/>
            </a:pPr>
            <a:r>
              <a:rPr lang="nl-NL" altLang="en-US" sz="1600"/>
              <a:t>2015 - 	</a:t>
            </a:r>
            <a:r>
              <a:rPr lang="nl-NL" altLang="en-US" sz="1600" u="sng"/>
              <a:t>Wijkbedrijf </a:t>
            </a:r>
            <a:r>
              <a:rPr lang="nl-NL" altLang="en-US" sz="1600"/>
              <a:t>start in schoollokaal</a:t>
            </a:r>
          </a:p>
          <a:p>
            <a:pPr eaLnBrk="1" hangingPunct="1">
              <a:buFont typeface="Arial" panose="020B0604020202020204" pitchFamily="34" charset="0"/>
              <a:buChar char="•"/>
            </a:pPr>
            <a:r>
              <a:rPr lang="nl-NL" altLang="en-US" sz="1600"/>
              <a:t>2016 -		Sociaalteam/WIJ team</a:t>
            </a:r>
          </a:p>
          <a:p>
            <a:pPr eaLnBrk="1" hangingPunct="1">
              <a:buFont typeface="Arial" panose="020B0604020202020204" pitchFamily="34" charset="0"/>
              <a:buChar char="•"/>
            </a:pPr>
            <a:r>
              <a:rPr lang="nl-NL" altLang="en-US" sz="1600"/>
              <a:t>2017 - 	Oriëntatie Blue Zone </a:t>
            </a:r>
          </a:p>
          <a:p>
            <a:pPr eaLnBrk="1" hangingPunct="1">
              <a:buFont typeface="Arial" panose="020B0604020202020204" pitchFamily="34" charset="0"/>
              <a:buChar char="•"/>
            </a:pPr>
            <a:r>
              <a:rPr lang="nl-NL" altLang="en-US" sz="1600"/>
              <a:t>2018 - 	Koersdocument</a:t>
            </a:r>
          </a:p>
          <a:p>
            <a:pPr eaLnBrk="1" hangingPunct="1">
              <a:buFont typeface="Arial" panose="020B0604020202020204" pitchFamily="34" charset="0"/>
              <a:buChar char="•"/>
            </a:pPr>
            <a:r>
              <a:rPr lang="nl-NL" altLang="en-US" sz="1600"/>
              <a:t>2019 - 	College stemt in met uitvoering</a:t>
            </a:r>
          </a:p>
          <a:p>
            <a:pPr eaLnBrk="1" hangingPunct="1">
              <a:buFont typeface="Arial" panose="020B0604020202020204" pitchFamily="34" charset="0"/>
              <a:buChar char="•"/>
            </a:pPr>
            <a:r>
              <a:rPr lang="nl-NL" altLang="en-US" sz="1600"/>
              <a:t>2020 -		Uitvoeringsprogramma’s</a:t>
            </a:r>
            <a:br>
              <a:rPr lang="nl-NL" altLang="en-US" sz="1600"/>
            </a:br>
            <a:r>
              <a:rPr lang="nl-NL" altLang="en-US" sz="1600"/>
              <a:t>Heden	</a:t>
            </a:r>
          </a:p>
          <a:p>
            <a:pPr eaLnBrk="1" hangingPunct="1">
              <a:buFont typeface="Arial" panose="020B0604020202020204" pitchFamily="34" charset="0"/>
              <a:buChar char="•"/>
            </a:pPr>
            <a:endParaRPr lang="nl-NL" altLang="en-US" sz="1400"/>
          </a:p>
        </p:txBody>
      </p:sp>
      <p:pic>
        <p:nvPicPr>
          <p:cNvPr id="26633" name="Picture 2" descr="Afbeeldingsresultaat voor the blue zone">
            <a:extLst>
              <a:ext uri="{FF2B5EF4-FFF2-40B4-BE49-F238E27FC236}">
                <a16:creationId xmlns:a16="http://schemas.microsoft.com/office/drawing/2014/main" id="{7EDB1E1D-80B0-4EC1-B8D5-69A3B3E407E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61959" y="921840"/>
            <a:ext cx="792082" cy="1215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Afbeelding 4">
            <a:extLst>
              <a:ext uri="{FF2B5EF4-FFF2-40B4-BE49-F238E27FC236}">
                <a16:creationId xmlns:a16="http://schemas.microsoft.com/office/drawing/2014/main" id="{65E50950-2629-4FAB-8C37-6C15DF0F8C6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81800" y="1657350"/>
            <a:ext cx="2219325"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5" name="Afbeelding 9">
            <a:extLst>
              <a:ext uri="{FF2B5EF4-FFF2-40B4-BE49-F238E27FC236}">
                <a16:creationId xmlns:a16="http://schemas.microsoft.com/office/drawing/2014/main" id="{DF6312E1-4151-4D40-851B-6E362E56473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119725" y="1995488"/>
            <a:ext cx="1438275"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6" name="Afbeelding 14">
            <a:extLst>
              <a:ext uri="{FF2B5EF4-FFF2-40B4-BE49-F238E27FC236}">
                <a16:creationId xmlns:a16="http://schemas.microsoft.com/office/drawing/2014/main" id="{79804CAE-A741-470F-8882-D70CDD0D5E60}"/>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017904" y="249924"/>
            <a:ext cx="1623891" cy="1215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8" name="Afbeelding 12">
            <a:extLst>
              <a:ext uri="{FF2B5EF4-FFF2-40B4-BE49-F238E27FC236}">
                <a16:creationId xmlns:a16="http://schemas.microsoft.com/office/drawing/2014/main" id="{D1BAA850-522E-4EB3-9B99-6DB7FA448AA3}"/>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773136" y="228578"/>
            <a:ext cx="1438275" cy="1435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hthoek 16">
            <a:extLst>
              <a:ext uri="{FF2B5EF4-FFF2-40B4-BE49-F238E27FC236}">
                <a16:creationId xmlns:a16="http://schemas.microsoft.com/office/drawing/2014/main" id="{5CA1BBAA-6BDD-43E9-B09D-AA5DAD1D21DC}"/>
              </a:ext>
            </a:extLst>
          </p:cNvPr>
          <p:cNvSpPr/>
          <p:nvPr/>
        </p:nvSpPr>
        <p:spPr>
          <a:xfrm>
            <a:off x="201136" y="4760590"/>
            <a:ext cx="4572000" cy="230832"/>
          </a:xfrm>
          <a:prstGeom prst="rect">
            <a:avLst/>
          </a:prstGeom>
        </p:spPr>
        <p:txBody>
          <a:bodyPr>
            <a:spAutoFit/>
          </a:bodyPr>
          <a:lstStyle/>
          <a:p>
            <a:r>
              <a:rPr lang="nl-NL" sz="900">
                <a:solidFill>
                  <a:schemeClr val="bg1"/>
                </a:solidFill>
              </a:rPr>
              <a:t>28 maart 2019  |  Pluk het Geluk</a:t>
            </a:r>
          </a:p>
        </p:txBody>
      </p:sp>
      <p:pic>
        <p:nvPicPr>
          <p:cNvPr id="4" name="Afbeelding 3">
            <a:extLst>
              <a:ext uri="{FF2B5EF4-FFF2-40B4-BE49-F238E27FC236}">
                <a16:creationId xmlns:a16="http://schemas.microsoft.com/office/drawing/2014/main" id="{5CBF0CE0-72CA-79BC-9AED-B2DBFC163A46}"/>
              </a:ext>
            </a:extLst>
          </p:cNvPr>
          <p:cNvPicPr>
            <a:picLocks noChangeAspect="1"/>
          </p:cNvPicPr>
          <p:nvPr/>
        </p:nvPicPr>
        <p:blipFill>
          <a:blip r:embed="rId8"/>
          <a:stretch>
            <a:fillRect/>
          </a:stretch>
        </p:blipFill>
        <p:spPr>
          <a:xfrm>
            <a:off x="6807546" y="3139275"/>
            <a:ext cx="1799071" cy="1274726"/>
          </a:xfrm>
          <a:prstGeom prst="rect">
            <a:avLst/>
          </a:prstGeom>
        </p:spPr>
      </p:pic>
      <p:pic>
        <p:nvPicPr>
          <p:cNvPr id="5" name="Afbeelding 4">
            <a:extLst>
              <a:ext uri="{FF2B5EF4-FFF2-40B4-BE49-F238E27FC236}">
                <a16:creationId xmlns:a16="http://schemas.microsoft.com/office/drawing/2014/main" id="{52B4F76C-13B2-DAAF-0C3D-648C8CCCC78B}"/>
              </a:ext>
            </a:extLst>
          </p:cNvPr>
          <p:cNvPicPr>
            <a:picLocks noChangeAspect="1"/>
          </p:cNvPicPr>
          <p:nvPr/>
        </p:nvPicPr>
        <p:blipFill>
          <a:blip r:embed="rId9"/>
          <a:stretch>
            <a:fillRect/>
          </a:stretch>
        </p:blipFill>
        <p:spPr>
          <a:xfrm>
            <a:off x="8390423" y="4510038"/>
            <a:ext cx="432388" cy="521611"/>
          </a:xfrm>
          <a:prstGeom prst="rect">
            <a:avLst/>
          </a:prstGeom>
        </p:spPr>
      </p:pic>
      <p:pic>
        <p:nvPicPr>
          <p:cNvPr id="6" name="Afbeelding 5">
            <a:extLst>
              <a:ext uri="{FF2B5EF4-FFF2-40B4-BE49-F238E27FC236}">
                <a16:creationId xmlns:a16="http://schemas.microsoft.com/office/drawing/2014/main" id="{DEA89122-98D0-4D3C-7417-451896EC1A02}"/>
              </a:ext>
            </a:extLst>
          </p:cNvPr>
          <p:cNvPicPr>
            <a:picLocks noChangeAspect="1"/>
          </p:cNvPicPr>
          <p:nvPr/>
        </p:nvPicPr>
        <p:blipFill>
          <a:blip r:embed="rId9"/>
          <a:stretch>
            <a:fillRect/>
          </a:stretch>
        </p:blipFill>
        <p:spPr>
          <a:xfrm>
            <a:off x="8657145" y="4570955"/>
            <a:ext cx="432388" cy="52161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E450D8-5DD5-46F2-A392-D0597FD26FDD}"/>
              </a:ext>
            </a:extLst>
          </p:cNvPr>
          <p:cNvSpPr>
            <a:spLocks noGrp="1"/>
          </p:cNvSpPr>
          <p:nvPr>
            <p:ph type="title"/>
          </p:nvPr>
        </p:nvSpPr>
        <p:spPr/>
        <p:txBody>
          <a:bodyPr/>
          <a:lstStyle/>
          <a:p>
            <a:r>
              <a:rPr lang="nl-NL"/>
              <a:t>Doelen</a:t>
            </a:r>
          </a:p>
        </p:txBody>
      </p:sp>
      <p:sp>
        <p:nvSpPr>
          <p:cNvPr id="3" name="Tijdelijke aanduiding voor inhoud 2">
            <a:extLst>
              <a:ext uri="{FF2B5EF4-FFF2-40B4-BE49-F238E27FC236}">
                <a16:creationId xmlns:a16="http://schemas.microsoft.com/office/drawing/2014/main" id="{AE08CEF3-F26C-4076-8885-767329067F1B}"/>
              </a:ext>
            </a:extLst>
          </p:cNvPr>
          <p:cNvSpPr>
            <a:spLocks noGrp="1"/>
          </p:cNvSpPr>
          <p:nvPr>
            <p:ph idx="1"/>
          </p:nvPr>
        </p:nvSpPr>
        <p:spPr/>
        <p:txBody>
          <a:bodyPr/>
          <a:lstStyle/>
          <a:p>
            <a:endParaRPr lang="nl-NL"/>
          </a:p>
        </p:txBody>
      </p:sp>
      <p:sp>
        <p:nvSpPr>
          <p:cNvPr id="5" name="Tijdelijke aanduiding voor tekst 4">
            <a:extLst>
              <a:ext uri="{FF2B5EF4-FFF2-40B4-BE49-F238E27FC236}">
                <a16:creationId xmlns:a16="http://schemas.microsoft.com/office/drawing/2014/main" id="{543D22F5-F2F6-407E-8247-41C52B7E6F5B}"/>
              </a:ext>
            </a:extLst>
          </p:cNvPr>
          <p:cNvSpPr>
            <a:spLocks noGrp="1"/>
          </p:cNvSpPr>
          <p:nvPr>
            <p:ph type="body" sz="quarter" idx="13"/>
          </p:nvPr>
        </p:nvSpPr>
        <p:spPr/>
        <p:txBody>
          <a:bodyPr/>
          <a:lstStyle/>
          <a:p>
            <a:r>
              <a:rPr lang="nl-NL"/>
              <a:t>Sunny </a:t>
            </a:r>
            <a:r>
              <a:rPr lang="nl-NL" err="1"/>
              <a:t>selwerd</a:t>
            </a:r>
            <a:endParaRPr lang="nl-NL"/>
          </a:p>
        </p:txBody>
      </p:sp>
      <p:pic>
        <p:nvPicPr>
          <p:cNvPr id="11" name="Afbeelding 10">
            <a:extLst>
              <a:ext uri="{FF2B5EF4-FFF2-40B4-BE49-F238E27FC236}">
                <a16:creationId xmlns:a16="http://schemas.microsoft.com/office/drawing/2014/main" id="{CFC4B284-2DF9-4B38-8130-AA2301581270}"/>
              </a:ext>
            </a:extLst>
          </p:cNvPr>
          <p:cNvPicPr>
            <a:picLocks noChangeAspect="1"/>
          </p:cNvPicPr>
          <p:nvPr/>
        </p:nvPicPr>
        <p:blipFill>
          <a:blip r:embed="rId3"/>
          <a:stretch>
            <a:fillRect/>
          </a:stretch>
        </p:blipFill>
        <p:spPr>
          <a:xfrm>
            <a:off x="699655" y="1546176"/>
            <a:ext cx="7622317" cy="2101512"/>
          </a:xfrm>
          <a:prstGeom prst="rect">
            <a:avLst/>
          </a:prstGeom>
        </p:spPr>
      </p:pic>
      <p:sp>
        <p:nvSpPr>
          <p:cNvPr id="12" name="Rechthoek 11">
            <a:extLst>
              <a:ext uri="{FF2B5EF4-FFF2-40B4-BE49-F238E27FC236}">
                <a16:creationId xmlns:a16="http://schemas.microsoft.com/office/drawing/2014/main" id="{C77724EC-A890-4172-89FB-7295F4DD012D}"/>
              </a:ext>
            </a:extLst>
          </p:cNvPr>
          <p:cNvSpPr/>
          <p:nvPr/>
        </p:nvSpPr>
        <p:spPr>
          <a:xfrm>
            <a:off x="781056" y="3665636"/>
            <a:ext cx="1800579" cy="276999"/>
          </a:xfrm>
          <a:prstGeom prst="rect">
            <a:avLst/>
          </a:prstGeom>
        </p:spPr>
        <p:txBody>
          <a:bodyPr wrap="square">
            <a:spAutoFit/>
          </a:bodyPr>
          <a:lstStyle/>
          <a:p>
            <a:r>
              <a:rPr lang="nl-NL" sz="1200" b="1"/>
              <a:t>Gezondheid en geluk</a:t>
            </a:r>
            <a:endParaRPr lang="nl-NL" sz="1200"/>
          </a:p>
        </p:txBody>
      </p:sp>
      <p:sp>
        <p:nvSpPr>
          <p:cNvPr id="13" name="Rechthoek 12">
            <a:extLst>
              <a:ext uri="{FF2B5EF4-FFF2-40B4-BE49-F238E27FC236}">
                <a16:creationId xmlns:a16="http://schemas.microsoft.com/office/drawing/2014/main" id="{CA03FB33-55B2-4A69-A72B-039C9E444446}"/>
              </a:ext>
            </a:extLst>
          </p:cNvPr>
          <p:cNvSpPr/>
          <p:nvPr/>
        </p:nvSpPr>
        <p:spPr>
          <a:xfrm>
            <a:off x="2771421" y="3667859"/>
            <a:ext cx="1800579" cy="461665"/>
          </a:xfrm>
          <a:prstGeom prst="rect">
            <a:avLst/>
          </a:prstGeom>
        </p:spPr>
        <p:txBody>
          <a:bodyPr wrap="square">
            <a:spAutoFit/>
          </a:bodyPr>
          <a:lstStyle/>
          <a:p>
            <a:r>
              <a:rPr lang="nl-NL" sz="1200" b="1"/>
              <a:t>Betaalbaar en duurzaam wonen</a:t>
            </a:r>
            <a:endParaRPr lang="nl-NL" sz="1200"/>
          </a:p>
        </p:txBody>
      </p:sp>
      <p:sp>
        <p:nvSpPr>
          <p:cNvPr id="14" name="Rechthoek 13">
            <a:extLst>
              <a:ext uri="{FF2B5EF4-FFF2-40B4-BE49-F238E27FC236}">
                <a16:creationId xmlns:a16="http://schemas.microsoft.com/office/drawing/2014/main" id="{AE086832-5051-4D9A-8794-D943C6DD21B7}"/>
              </a:ext>
            </a:extLst>
          </p:cNvPr>
          <p:cNvSpPr/>
          <p:nvPr/>
        </p:nvSpPr>
        <p:spPr>
          <a:xfrm>
            <a:off x="4666874" y="3667858"/>
            <a:ext cx="1800579" cy="461665"/>
          </a:xfrm>
          <a:prstGeom prst="rect">
            <a:avLst/>
          </a:prstGeom>
        </p:spPr>
        <p:txBody>
          <a:bodyPr wrap="square">
            <a:spAutoFit/>
          </a:bodyPr>
          <a:lstStyle/>
          <a:p>
            <a:r>
              <a:rPr lang="nl-NL" sz="1200" b="1"/>
              <a:t>Een groene en veilige buurt</a:t>
            </a:r>
            <a:endParaRPr lang="nl-NL" sz="1200"/>
          </a:p>
        </p:txBody>
      </p:sp>
      <p:sp>
        <p:nvSpPr>
          <p:cNvPr id="15" name="Rechthoek 14">
            <a:extLst>
              <a:ext uri="{FF2B5EF4-FFF2-40B4-BE49-F238E27FC236}">
                <a16:creationId xmlns:a16="http://schemas.microsoft.com/office/drawing/2014/main" id="{574751CF-91A5-4C22-B985-D79D7DDDC414}"/>
              </a:ext>
            </a:extLst>
          </p:cNvPr>
          <p:cNvSpPr/>
          <p:nvPr/>
        </p:nvSpPr>
        <p:spPr>
          <a:xfrm>
            <a:off x="6562327" y="3648633"/>
            <a:ext cx="1800579" cy="646331"/>
          </a:xfrm>
          <a:prstGeom prst="rect">
            <a:avLst/>
          </a:prstGeom>
        </p:spPr>
        <p:txBody>
          <a:bodyPr wrap="square">
            <a:spAutoFit/>
          </a:bodyPr>
          <a:lstStyle/>
          <a:p>
            <a:r>
              <a:rPr lang="nl-NL" sz="1200" b="1"/>
              <a:t>Meedenken, meepraten </a:t>
            </a:r>
          </a:p>
          <a:p>
            <a:r>
              <a:rPr lang="nl-NL" sz="1200" b="1"/>
              <a:t>en meedoen</a:t>
            </a:r>
            <a:endParaRPr lang="nl-NL" sz="1200"/>
          </a:p>
        </p:txBody>
      </p:sp>
      <p:pic>
        <p:nvPicPr>
          <p:cNvPr id="4" name="Afbeelding 3">
            <a:extLst>
              <a:ext uri="{FF2B5EF4-FFF2-40B4-BE49-F238E27FC236}">
                <a16:creationId xmlns:a16="http://schemas.microsoft.com/office/drawing/2014/main" id="{567CE2C6-BF81-DD34-3FAB-B336CBF3E8F2}"/>
              </a:ext>
            </a:extLst>
          </p:cNvPr>
          <p:cNvPicPr>
            <a:picLocks noChangeAspect="1"/>
          </p:cNvPicPr>
          <p:nvPr/>
        </p:nvPicPr>
        <p:blipFill>
          <a:blip r:embed="rId4"/>
          <a:stretch>
            <a:fillRect/>
          </a:stretch>
        </p:blipFill>
        <p:spPr>
          <a:xfrm>
            <a:off x="8390423" y="4510038"/>
            <a:ext cx="432388" cy="521611"/>
          </a:xfrm>
          <a:prstGeom prst="rect">
            <a:avLst/>
          </a:prstGeom>
        </p:spPr>
      </p:pic>
      <p:pic>
        <p:nvPicPr>
          <p:cNvPr id="6" name="Picture 2" descr="Afbeelding met tekst&#10;&#10;Automatisch gegenereerde beschrijving">
            <a:extLst>
              <a:ext uri="{FF2B5EF4-FFF2-40B4-BE49-F238E27FC236}">
                <a16:creationId xmlns:a16="http://schemas.microsoft.com/office/drawing/2014/main" id="{FCD5D441-3810-AA1C-2163-B9755E216E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9544" y="4588519"/>
            <a:ext cx="1612645" cy="329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696099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KAW 16-9">
  <a:themeElements>
    <a:clrScheme name="KAW">
      <a:dk1>
        <a:sysClr val="windowText" lastClr="000000"/>
      </a:dk1>
      <a:lt1>
        <a:sysClr val="window" lastClr="FFFFFF"/>
      </a:lt1>
      <a:dk2>
        <a:srgbClr val="1D1D1B"/>
      </a:dk2>
      <a:lt2>
        <a:srgbClr val="FFFFFF"/>
      </a:lt2>
      <a:accent1>
        <a:srgbClr val="E66552"/>
      </a:accent1>
      <a:accent2>
        <a:srgbClr val="68C9D0"/>
      </a:accent2>
      <a:accent3>
        <a:srgbClr val="36BBA5"/>
      </a:accent3>
      <a:accent4>
        <a:srgbClr val="FFCC40"/>
      </a:accent4>
      <a:accent5>
        <a:srgbClr val="F6A188"/>
      </a:accent5>
      <a:accent6>
        <a:srgbClr val="3C424D"/>
      </a:accent6>
      <a:hlink>
        <a:srgbClr val="000000"/>
      </a:hlink>
      <a:folHlink>
        <a:srgbClr val="000000"/>
      </a:folHlink>
    </a:clrScheme>
    <a:fontScheme name="KAW">
      <a:majorFont>
        <a:latin typeface="Tahoma"/>
        <a:ea typeface=""/>
        <a:cs typeface=""/>
      </a:majorFont>
      <a:minorFont>
        <a:latin typeface="Tahoma"/>
        <a:ea typeface=""/>
        <a:cs typeface=""/>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72000" tIns="72000" rIns="72000" bIns="72000"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400" dirty="0" err="1" smtClean="0"/>
        </a:defPPr>
      </a:lstStyle>
    </a:txDef>
  </a:objectDefaults>
  <a:extraClrSchemeLst/>
  <a:extLst>
    <a:ext uri="{05A4C25C-085E-4340-85A3-A5531E510DB2}">
      <thm15:themeFamily xmlns:thm15="http://schemas.microsoft.com/office/thememl/2012/main" name="KAW PPT 16-9.potx" id="{328261F6-60A1-4B8D-A798-79D856642C90}" vid="{7BBB51EC-8D75-4F53-8159-2AD572BBE016}"/>
    </a:ext>
  </a:extLst>
</a:theme>
</file>

<file path=ppt/theme/theme2.xml><?xml version="1.0" encoding="utf-8"?>
<a:theme xmlns:a="http://schemas.openxmlformats.org/drawingml/2006/main" name="Kantoorthema">
  <a:themeElements>
    <a:clrScheme name="KAW">
      <a:dk1>
        <a:sysClr val="windowText" lastClr="000000"/>
      </a:dk1>
      <a:lt1>
        <a:sysClr val="window" lastClr="FFFFFF"/>
      </a:lt1>
      <a:dk2>
        <a:srgbClr val="1D1D1B"/>
      </a:dk2>
      <a:lt2>
        <a:srgbClr val="FFFFFF"/>
      </a:lt2>
      <a:accent1>
        <a:srgbClr val="E66552"/>
      </a:accent1>
      <a:accent2>
        <a:srgbClr val="68C9D0"/>
      </a:accent2>
      <a:accent3>
        <a:srgbClr val="36BBA5"/>
      </a:accent3>
      <a:accent4>
        <a:srgbClr val="FFCC40"/>
      </a:accent4>
      <a:accent5>
        <a:srgbClr val="F6A188"/>
      </a:accent5>
      <a:accent6>
        <a:srgbClr val="3C424D"/>
      </a:accent6>
      <a:hlink>
        <a:srgbClr val="000000"/>
      </a:hlink>
      <a:folHlink>
        <a:srgbClr val="000000"/>
      </a:folHlink>
    </a:clrScheme>
    <a:fontScheme name="KAW">
      <a:majorFont>
        <a:latin typeface="Tahoma"/>
        <a:ea typeface=""/>
        <a:cs typeface=""/>
      </a:majorFont>
      <a:minorFont>
        <a:latin typeface="Tahoma"/>
        <a:ea typeface=""/>
        <a:cs typeface=""/>
      </a:minorFont>
    </a:fontScheme>
    <a:fmtScheme name="Subtiel effen">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W">
      <a:dk1>
        <a:sysClr val="windowText" lastClr="000000"/>
      </a:dk1>
      <a:lt1>
        <a:sysClr val="window" lastClr="FFFFFF"/>
      </a:lt1>
      <a:dk2>
        <a:srgbClr val="1D1D1B"/>
      </a:dk2>
      <a:lt2>
        <a:srgbClr val="FFFFFF"/>
      </a:lt2>
      <a:accent1>
        <a:srgbClr val="E66552"/>
      </a:accent1>
      <a:accent2>
        <a:srgbClr val="68C9D0"/>
      </a:accent2>
      <a:accent3>
        <a:srgbClr val="36BBA5"/>
      </a:accent3>
      <a:accent4>
        <a:srgbClr val="FFCC40"/>
      </a:accent4>
      <a:accent5>
        <a:srgbClr val="F6A188"/>
      </a:accent5>
      <a:accent6>
        <a:srgbClr val="3C424D"/>
      </a:accent6>
      <a:hlink>
        <a:srgbClr val="000000"/>
      </a:hlink>
      <a:folHlink>
        <a:srgbClr val="000000"/>
      </a:folHlink>
    </a:clrScheme>
    <a:fontScheme name="KAW">
      <a:majorFont>
        <a:latin typeface="Tahoma"/>
        <a:ea typeface=""/>
        <a:cs typeface=""/>
      </a:majorFont>
      <a:minorFont>
        <a:latin typeface="Tahoma"/>
        <a:ea typeface=""/>
        <a:cs typeface=""/>
      </a:minorFont>
    </a:fontScheme>
    <a:fmtScheme name="Subtiel effen">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608a52a-c620-4b20-ad8a-44c5d2c6de8f">
      <Terms xmlns="http://schemas.microsoft.com/office/infopath/2007/PartnerControls"/>
    </lcf76f155ced4ddcb4097134ff3c332f>
    <TaxCatchAll xmlns="97c68398-137c-4ab3-a713-c6d677ccdd1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4E0BA734FE21C4890C81C40D7789EC6" ma:contentTypeVersion="15" ma:contentTypeDescription="Een nieuw document maken." ma:contentTypeScope="" ma:versionID="921a59fc3f8bcd7d5fe38d67c36e961f">
  <xsd:schema xmlns:xsd="http://www.w3.org/2001/XMLSchema" xmlns:xs="http://www.w3.org/2001/XMLSchema" xmlns:p="http://schemas.microsoft.com/office/2006/metadata/properties" xmlns:ns2="d608a52a-c620-4b20-ad8a-44c5d2c6de8f" xmlns:ns3="97c68398-137c-4ab3-a713-c6d677ccdd16" targetNamespace="http://schemas.microsoft.com/office/2006/metadata/properties" ma:root="true" ma:fieldsID="f6cef1c2aa92db741c65180c19216987" ns2:_="" ns3:_="">
    <xsd:import namespace="d608a52a-c620-4b20-ad8a-44c5d2c6de8f"/>
    <xsd:import namespace="97c68398-137c-4ab3-a713-c6d677ccdd1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08a52a-c620-4b20-ad8a-44c5d2c6de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Afbeeldingtags" ma:readOnly="false" ma:fieldId="{5cf76f15-5ced-4ddc-b409-7134ff3c332f}" ma:taxonomyMulti="true" ma:sspId="01c79aa9-c70a-4bfc-9665-f94aae3c966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7c68398-137c-4ab3-a713-c6d677ccdd16"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99a4f3d-1b55-48a8-b931-3d71eb0953a0}" ma:internalName="TaxCatchAll" ma:showField="CatchAllData" ma:web="97c68398-137c-4ab3-a713-c6d677ccdd16">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16DE309-85B1-47CB-A13D-0F029679230D}">
  <ds:schemaRefs>
    <ds:schemaRef ds:uri="http://schemas.microsoft.com/sharepoint/v3/contenttype/forms"/>
  </ds:schemaRefs>
</ds:datastoreItem>
</file>

<file path=customXml/itemProps2.xml><?xml version="1.0" encoding="utf-8"?>
<ds:datastoreItem xmlns:ds="http://schemas.openxmlformats.org/officeDocument/2006/customXml" ds:itemID="{14F6FD5D-D96A-4B46-B686-D8838A38154F}">
  <ds:schemaRefs>
    <ds:schemaRef ds:uri="0e1df2d0-2669-44dd-8cca-37516a64bffc"/>
    <ds:schemaRef ds:uri="49755924-1b91-4009-8a8c-047072f3c381"/>
    <ds:schemaRef ds:uri="97c68398-137c-4ab3-a713-c6d677ccdd16"/>
    <ds:schemaRef ds:uri="d608a52a-c620-4b20-ad8a-44c5d2c6de8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DB41B88-AB69-44F8-AC2C-76F42DC99A0C}">
  <ds:schemaRefs>
    <ds:schemaRef ds:uri="97c68398-137c-4ab3-a713-c6d677ccdd16"/>
    <ds:schemaRef ds:uri="d608a52a-c620-4b20-ad8a-44c5d2c6de8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Diavoorstelling (16:9)</PresentationFormat>
  <Slides>48</Slides>
  <Notes>18</Notes>
  <HiddenSlides>10</HiddenSlides>
  <ScaleCrop>false</ScaleCrop>
  <HeadingPairs>
    <vt:vector size="4" baseType="variant">
      <vt:variant>
        <vt:lpstr>Thema</vt:lpstr>
      </vt:variant>
      <vt:variant>
        <vt:i4>1</vt:i4>
      </vt:variant>
      <vt:variant>
        <vt:lpstr>Diatitels</vt:lpstr>
      </vt:variant>
      <vt:variant>
        <vt:i4>48</vt:i4>
      </vt:variant>
    </vt:vector>
  </HeadingPairs>
  <TitlesOfParts>
    <vt:vector size="49" baseType="lpstr">
      <vt:lpstr>KAW 16-9</vt:lpstr>
      <vt:lpstr>City Deal Energieke Wijken</vt:lpstr>
      <vt:lpstr>PowerPoint-presentatie</vt:lpstr>
      <vt:lpstr>PowerPoint-presentatie</vt:lpstr>
      <vt:lpstr>PowerPoint-presentatie</vt:lpstr>
      <vt:lpstr>PowerPoint-presentatie</vt:lpstr>
      <vt:lpstr>PowerPoint-presentatie</vt:lpstr>
      <vt:lpstr>De ongedeelde stad</vt:lpstr>
      <vt:lpstr>tijdlijn</vt:lpstr>
      <vt:lpstr>Doelen</vt:lpstr>
      <vt:lpstr>PowerPoint-presentatie</vt:lpstr>
      <vt:lpstr>PowerPoint-presentatie</vt:lpstr>
      <vt:lpstr>PowerPoint-presentatie</vt:lpstr>
      <vt:lpstr>PowerPoint-presentatie</vt:lpstr>
      <vt:lpstr>Toelichting ontwerp</vt:lpstr>
      <vt:lpstr>Herinrichting straten</vt:lpstr>
      <vt:lpstr>Herinrichting straten</vt:lpstr>
      <vt:lpstr>Herinrichting straten</vt:lpstr>
      <vt:lpstr>Herinrichting straten</vt:lpstr>
      <vt:lpstr>samenwerking</vt:lpstr>
      <vt:lpstr>samenwerking</vt:lpstr>
      <vt:lpstr>PowerPoint-presentatie</vt:lpstr>
      <vt:lpstr>Hoe pakken we het aan?</vt:lpstr>
      <vt:lpstr>lessen</vt:lpstr>
      <vt:lpstr>PowerPoint-presentatie</vt:lpstr>
      <vt:lpstr>PowerPoint-presentatie</vt:lpstr>
      <vt:lpstr>PowerPoint-presentatie</vt:lpstr>
      <vt:lpstr>Warmte</vt:lpstr>
      <vt:lpstr>PowerPoint-presentatie</vt:lpstr>
      <vt:lpstr>PowerPoint-presentatie</vt:lpstr>
      <vt:lpstr>PowerPoint-presentatie</vt:lpstr>
      <vt:lpstr>PowerPoint-presentatie</vt:lpstr>
      <vt:lpstr>Bewoners betrekken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Pilot Kostverloren Bouwtype aanpak: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PSU wijkverbetering Selwerd</dc:title>
  <dc:creator>Erin.Straat@groningen.nl;David Bergtop</dc:creator>
  <cp:revision>8</cp:revision>
  <cp:lastPrinted>2019-07-26T10:18:08Z</cp:lastPrinted>
  <dcterms:created xsi:type="dcterms:W3CDTF">2018-06-26T12:14:57Z</dcterms:created>
  <dcterms:modified xsi:type="dcterms:W3CDTF">2024-06-20T07:00:02Z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0x010100360950CE0F51C449BD865C396539F7E4</vt:lpwstr>
  </property>
  <property fmtid="{D5CDD505-2E9C-101B-9397-08002B2CF9AE}" pid="3" name="MediaServiceImageTags">
    <vt:lpwstr/>
  </property>
</Properties>
</file>