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61" r:id="rId8"/>
    <p:sldId id="262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0" r:id="rId17"/>
    <p:sldId id="269" r:id="rId18"/>
    <p:sldId id="273" r:id="rId19"/>
    <p:sldId id="270" r:id="rId20"/>
    <p:sldId id="271" r:id="rId21"/>
    <p:sldId id="272" r:id="rId22"/>
  </p:sldIdLst>
  <p:sldSz cx="9144000" cy="6858000" type="screen4x3"/>
  <p:notesSz cx="7105650" cy="10236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rgbClr val="183A80"/>
        </a:solidFill>
        <a:latin typeface="Verdana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t-Nicolaas, Ron" initials="SR" lastIdx="2" clrIdx="0">
    <p:extLst>
      <p:ext uri="{19B8F6BF-5375-455C-9EA6-DF929625EA0E}">
        <p15:presenceInfo xmlns:p15="http://schemas.microsoft.com/office/powerpoint/2012/main" userId="Sint-Nicolaas, 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ECFF"/>
    <a:srgbClr val="1175AB"/>
    <a:srgbClr val="3366FF"/>
    <a:srgbClr val="0066FF"/>
    <a:srgbClr val="0066CC"/>
    <a:srgbClr val="3366CC"/>
    <a:srgbClr val="F2F5FE"/>
    <a:srgbClr val="183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872557-7986-4D23-A23E-D73794695590}" v="20" dt="2021-08-04T22:07:59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7" autoAdjust="0"/>
  </p:normalViewPr>
  <p:slideViewPr>
    <p:cSldViewPr>
      <p:cViewPr varScale="1">
        <p:scale>
          <a:sx n="67" d="100"/>
          <a:sy n="67" d="100"/>
        </p:scale>
        <p:origin x="55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2T22:33:26.970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14BE38-4B6C-43D2-AA74-73C948D59E8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61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900" y="0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862513"/>
            <a:ext cx="52101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900" y="9725025"/>
            <a:ext cx="30797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94" tIns="49547" rIns="99094" bIns="49547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0"/>
              </a:spcBef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7B7E4E3C-4BDB-45DE-BB89-53859355766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DB3A0-C162-4CAF-B580-AFEB4906C8A1}" type="slidenum">
              <a:rPr lang="en-US"/>
              <a:pPr/>
              <a:t>1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9" name="Picture 11" descr="voorblad_blauw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1295400" y="4570413"/>
            <a:ext cx="7380288" cy="1111250"/>
          </a:xfrm>
        </p:spPr>
        <p:txBody>
          <a:bodyPr/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531" name="Rectangle 3"/>
          <p:cNvSpPr>
            <a:spLocks noGrp="1" noChangeAspect="1" noChangeArrowheads="1"/>
          </p:cNvSpPr>
          <p:nvPr>
            <p:ph type="subTitle" idx="1"/>
          </p:nvPr>
        </p:nvSpPr>
        <p:spPr>
          <a:xfrm>
            <a:off x="1295400" y="5624513"/>
            <a:ext cx="7380288" cy="647700"/>
          </a:xfrm>
        </p:spPr>
        <p:txBody>
          <a:bodyPr/>
          <a:lstStyle>
            <a:lvl1pPr marL="0" indent="0">
              <a:buFont typeface="Wingdings" pitchFamily="1" charset="2"/>
              <a:buNone/>
              <a:defRPr sz="2400" b="1"/>
            </a:lvl1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253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81113" y="6332538"/>
            <a:ext cx="2376487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>
                <a:solidFill>
                  <a:srgbClr val="1175AB"/>
                </a:solidFill>
                <a:latin typeface="+mn-lt"/>
              </a:defRPr>
            </a:lvl1pPr>
          </a:lstStyle>
          <a:p>
            <a:fld id="{2476573E-0487-4BBB-A60C-1312CE39C82F}" type="datetime4">
              <a:rPr lang="nl-NL"/>
              <a:pPr/>
              <a:t>12 augustus 2021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11938" y="1700213"/>
            <a:ext cx="2000250" cy="46831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11188" y="1700213"/>
            <a:ext cx="5848350" cy="4683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11188" y="2636838"/>
            <a:ext cx="3924300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7888" y="2636838"/>
            <a:ext cx="3924300" cy="374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vervolgblad_blauw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611188" y="1700213"/>
            <a:ext cx="80010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11188" y="2636838"/>
            <a:ext cx="8001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6289675"/>
            <a:ext cx="6481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400" b="1">
                <a:solidFill>
                  <a:srgbClr val="1175AB"/>
                </a:solidFill>
                <a:latin typeface="+mn-lt"/>
              </a:defRPr>
            </a:lvl1pPr>
          </a:lstStyle>
          <a:p>
            <a:r>
              <a:rPr lang="en-US"/>
              <a:t>Wijzig deze tekst bij beeld/koptekst en voettekst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4953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9525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2pPr>
      <a:lvl3pPr marL="14097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3pPr>
      <a:lvl4pPr marL="18669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4pPr>
      <a:lvl5pPr marL="23241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5pPr>
      <a:lvl6pPr marL="27813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6pPr>
      <a:lvl7pPr marL="32385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7pPr>
      <a:lvl8pPr marL="36957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8pPr>
      <a:lvl9pPr marL="4152900" indent="-495300" algn="l" rtl="0" eaLnBrk="1" fontAlgn="base" hangingPunct="1">
        <a:spcBef>
          <a:spcPct val="20000"/>
        </a:spcBef>
        <a:spcAft>
          <a:spcPct val="0"/>
        </a:spcAft>
        <a:buFont typeface="Wingdings" pitchFamily="1" charset="2"/>
        <a:buChar char="§"/>
        <a:defRPr sz="24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dt" sz="half" idx="2"/>
          </p:nvPr>
        </p:nvSpPr>
        <p:spPr>
          <a:ln/>
        </p:spPr>
        <p:txBody>
          <a:bodyPr/>
          <a:lstStyle/>
          <a:p>
            <a:fld id="{63A618CA-4B4D-49DA-B80C-00A10D467AA1}" type="datetime4">
              <a:rPr lang="nl-NL"/>
              <a:pPr/>
              <a:t>12 augustus 2021</a:t>
            </a:fld>
            <a:endParaRPr lang="en-US"/>
          </a:p>
        </p:txBody>
      </p:sp>
      <p:sp>
        <p:nvSpPr>
          <p:cNvPr id="105474" name="Rectangle 2"/>
          <p:cNvSpPr>
            <a:spLocks noGrp="1" noChangeAspec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Het keuzemenu in de wijkaanpak</a:t>
            </a:r>
          </a:p>
        </p:txBody>
      </p:sp>
      <p:sp>
        <p:nvSpPr>
          <p:cNvPr id="105475" name="Rectangle 3"/>
          <p:cNvSpPr>
            <a:spLocks noGrp="1" noChangeAspec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2000" dirty="0"/>
              <a:t>Balans tussen keuzevrijheid en realisatie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467544" y="1556792"/>
            <a:ext cx="8424936" cy="522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2. Intermediaire organisatie</a:t>
            </a:r>
          </a:p>
          <a:p>
            <a:r>
              <a:rPr lang="nl-NL" sz="2200" dirty="0">
                <a:solidFill>
                  <a:srgbClr val="FFFF00"/>
                </a:solidFill>
              </a:rPr>
              <a:t>IDEE:	Breng het hele traject van maatwerkadvies,  	offerte, financiële beoordeling, opdracht-verlening 	tot planning bij elkaar.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Het doel hiervan is even helder als praktisch: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Bewoner maakt met één partij afspraken.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Financiering is geborgd; zekerheid over risico’s.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Garantie op de uitvoering; geen vrijblijvendheid.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Hierna is de realisatie ook daadwerkelijk uitvoering.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Effectieve aanpak die kostenbesparend werkt voor zowel bewoners als bedrijven.</a:t>
            </a:r>
          </a:p>
          <a:p>
            <a:r>
              <a:rPr lang="nl-NL" sz="2200" b="1" dirty="0">
                <a:solidFill>
                  <a:srgbClr val="FFFF00"/>
                </a:solidFill>
                <a:sym typeface="Wingdings" panose="05000000000000000000" pitchFamily="2" charset="2"/>
              </a:rPr>
              <a:t> Voor verder uitwerking zie afzonderlijke notitie.</a:t>
            </a:r>
            <a:endParaRPr lang="nl-NL" sz="2200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l-NL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09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467544" y="1700808"/>
            <a:ext cx="8424936" cy="448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3. Marktplein (Transform).</a:t>
            </a:r>
            <a:r>
              <a:rPr lang="nl-NL" sz="22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Initiatief van Apeldoorn, Deventer, Zwolle en Zutphen.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Volume in het aanbod</a:t>
            </a:r>
            <a:r>
              <a:rPr lang="nl-NL" sz="2200" dirty="0">
                <a:solidFill>
                  <a:srgbClr val="FFFF00"/>
                </a:solidFill>
                <a:sym typeface="Wingdings" panose="05000000000000000000" pitchFamily="2" charset="2"/>
              </a:rPr>
              <a:t> voordeel</a:t>
            </a:r>
            <a:r>
              <a:rPr lang="nl-NL" sz="2200" dirty="0">
                <a:solidFill>
                  <a:srgbClr val="FFFF00"/>
                </a:solidFill>
              </a:rPr>
              <a:t> voor bewoners.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Digitale plek waar bedrijven zich presenteren en bewoners informatie kunnen halen.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Selectieproces op kwaliteit en meerwaarde.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Helder welke aanvullende opties bedrijven bieden.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Verbinding met keuzemenu, loketten, financiering en via ontzorgende partijen.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Verbinding lokale wijkaanpak maatwerk.</a:t>
            </a:r>
          </a:p>
          <a:p>
            <a:r>
              <a:rPr lang="nl-NL" sz="2200" b="1" dirty="0">
                <a:solidFill>
                  <a:srgbClr val="FFFF00"/>
                </a:solidFill>
                <a:sym typeface="Wingdings" panose="05000000000000000000" pitchFamily="2" charset="2"/>
              </a:rPr>
              <a:t> Verdere informatie zie Transform traject.</a:t>
            </a:r>
            <a:endParaRPr lang="nl-NL" sz="2200" b="1" dirty="0">
              <a:solidFill>
                <a:srgbClr val="FFFF00"/>
              </a:solidFill>
            </a:endParaRPr>
          </a:p>
        </p:txBody>
      </p:sp>
      <p:sp>
        <p:nvSpPr>
          <p:cNvPr id="3" name="Tekstballon: ovaal 2">
            <a:extLst>
              <a:ext uri="{FF2B5EF4-FFF2-40B4-BE49-F238E27FC236}">
                <a16:creationId xmlns:a16="http://schemas.microsoft.com/office/drawing/2014/main" id="{8A6CB571-4458-4653-83F1-F26995F5D000}"/>
              </a:ext>
            </a:extLst>
          </p:cNvPr>
          <p:cNvSpPr/>
          <p:nvPr/>
        </p:nvSpPr>
        <p:spPr bwMode="auto">
          <a:xfrm>
            <a:off x="4594126" y="476672"/>
            <a:ext cx="4536504" cy="1368152"/>
          </a:xfrm>
          <a:prstGeom prst="wedgeEllipseCallout">
            <a:avLst>
              <a:gd name="adj1" fmla="val -28392"/>
              <a:gd name="adj2" fmla="val 65285"/>
            </a:avLst>
          </a:prstGeom>
          <a:solidFill>
            <a:schemeClr val="accent1">
              <a:alpha val="4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pitchFamily="1" charset="0"/>
                <a:ea typeface="ＭＳ Ｐゴシック" pitchFamily="1" charset="-128"/>
              </a:rPr>
              <a:t>Relatie met intermediaire organisatie (mogelijk samen met andere steden)</a:t>
            </a:r>
          </a:p>
        </p:txBody>
      </p:sp>
    </p:spTree>
    <p:extLst>
      <p:ext uri="{BB962C8B-B14F-4D97-AF65-F5344CB8AC3E}">
        <p14:creationId xmlns:p14="http://schemas.microsoft.com/office/powerpoint/2010/main" val="3404623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467544" y="1700808"/>
            <a:ext cx="8424936" cy="4345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4. Financiering</a:t>
            </a:r>
            <a:endParaRPr lang="nl-NL" sz="2200" dirty="0">
              <a:solidFill>
                <a:srgbClr val="FFFF00"/>
              </a:solidFill>
            </a:endParaRPr>
          </a:p>
          <a:p>
            <a:r>
              <a:rPr lang="nl-NL" sz="2200" dirty="0">
                <a:solidFill>
                  <a:srgbClr val="FFFF00"/>
                </a:solidFill>
                <a:sym typeface="Wingdings" panose="05000000000000000000" pitchFamily="2" charset="2"/>
              </a:rPr>
              <a:t>  Bij alles wat we doen moet financiering integraal betrokken zijn bij de aanpak (proces) en het aanbod.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Niet voldoende om rekensom te maken. Bij keuze door bewoner ook </a:t>
            </a:r>
            <a:r>
              <a:rPr lang="nl-NL" sz="2200" dirty="0" err="1">
                <a:solidFill>
                  <a:srgbClr val="FFFF00"/>
                </a:solidFill>
              </a:rPr>
              <a:t>doorleiden</a:t>
            </a:r>
            <a:r>
              <a:rPr lang="nl-NL" sz="2200" dirty="0">
                <a:solidFill>
                  <a:srgbClr val="FFFF00"/>
                </a:solidFill>
              </a:rPr>
              <a:t> naar gewenste financiering.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Niet alleen naar website financiering verwijzen. Ook afspraken maken over effectuering aanbod.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Aanvullende acties nodig </a:t>
            </a:r>
            <a:r>
              <a:rPr lang="nl-NL" sz="2200" dirty="0" err="1">
                <a:solidFill>
                  <a:srgbClr val="FFFF00"/>
                </a:solidFill>
              </a:rPr>
              <a:t>mbt</a:t>
            </a:r>
            <a:r>
              <a:rPr lang="nl-NL" sz="2200" dirty="0">
                <a:solidFill>
                  <a:srgbClr val="FFFF00"/>
                </a:solidFill>
              </a:rPr>
              <a:t> betaalbaarheid </a:t>
            </a:r>
            <a:r>
              <a:rPr lang="nl-NL" sz="2200" dirty="0" err="1">
                <a:solidFill>
                  <a:srgbClr val="FFFF00"/>
                </a:solidFill>
              </a:rPr>
              <a:t>ism</a:t>
            </a:r>
            <a:r>
              <a:rPr lang="nl-NL" sz="2200" dirty="0">
                <a:solidFill>
                  <a:srgbClr val="FFFF00"/>
                </a:solidFill>
              </a:rPr>
              <a:t> Transformpartners, provincies, Rijk, financiers.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TREX-model Transform invullen en uitwerken.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Relatie met marktplein en intermediaire organisatie.</a:t>
            </a:r>
          </a:p>
        </p:txBody>
      </p:sp>
    </p:spTree>
    <p:extLst>
      <p:ext uri="{BB962C8B-B14F-4D97-AF65-F5344CB8AC3E}">
        <p14:creationId xmlns:p14="http://schemas.microsoft.com/office/powerpoint/2010/main" val="2543090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FCD63E57-CD99-4FFC-BB8A-8D2108ECB0D8}"/>
              </a:ext>
            </a:extLst>
          </p:cNvPr>
          <p:cNvSpPr txBox="1"/>
          <p:nvPr/>
        </p:nvSpPr>
        <p:spPr>
          <a:xfrm>
            <a:off x="2483768" y="2708920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rgbClr val="FFFF00"/>
                </a:solidFill>
              </a:rPr>
              <a:t>Acties:</a:t>
            </a:r>
          </a:p>
        </p:txBody>
      </p:sp>
    </p:spTree>
    <p:extLst>
      <p:ext uri="{BB962C8B-B14F-4D97-AF65-F5344CB8AC3E}">
        <p14:creationId xmlns:p14="http://schemas.microsoft.com/office/powerpoint/2010/main" val="19306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AB00E7-798F-49EB-B2F4-215069984FB9}"/>
              </a:ext>
            </a:extLst>
          </p:cNvPr>
          <p:cNvSpPr txBox="1"/>
          <p:nvPr/>
        </p:nvSpPr>
        <p:spPr>
          <a:xfrm>
            <a:off x="611560" y="1556792"/>
            <a:ext cx="8208912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Acties (1):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Gemeente neemt regie op proces. Niet op de realisatie (= markt). </a:t>
            </a:r>
            <a:r>
              <a:rPr lang="nl-NL" sz="2200" b="1" dirty="0">
                <a:solidFill>
                  <a:srgbClr val="FFFF00"/>
                </a:solidFill>
              </a:rPr>
              <a:t>Margreet.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Bouw keuze-app. </a:t>
            </a:r>
            <a:r>
              <a:rPr lang="nl-NL" sz="2200" b="1" dirty="0" err="1">
                <a:solidFill>
                  <a:srgbClr val="FFFF00"/>
                </a:solidFill>
              </a:rPr>
              <a:t>Coinversable</a:t>
            </a:r>
            <a:r>
              <a:rPr lang="nl-NL" sz="2200" b="1" dirty="0">
                <a:solidFill>
                  <a:srgbClr val="FFFF00"/>
                </a:solidFill>
              </a:rPr>
              <a:t> juli/sept </a:t>
            </a:r>
            <a:r>
              <a:rPr lang="nl-NL" sz="22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Aanleveren informatie fase 1. </a:t>
            </a:r>
            <a:r>
              <a:rPr lang="nl-NL" sz="2200" b="1" dirty="0">
                <a:solidFill>
                  <a:srgbClr val="FFFF00"/>
                </a:solidFill>
              </a:rPr>
              <a:t>Maddie: augustus</a:t>
            </a:r>
            <a:r>
              <a:rPr lang="nl-NL" sz="2200" dirty="0">
                <a:solidFill>
                  <a:srgbClr val="FFFF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Uitwerking verschillende LT warmteopties. </a:t>
            </a:r>
            <a:r>
              <a:rPr lang="nl-NL" sz="2200" b="1" dirty="0">
                <a:solidFill>
                  <a:srgbClr val="FFFF00"/>
                </a:solidFill>
              </a:rPr>
              <a:t>???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Verwerking LT opties in Slim Warmtenet. </a:t>
            </a:r>
            <a:r>
              <a:rPr lang="nl-NL" sz="2200" b="1" dirty="0" err="1">
                <a:solidFill>
                  <a:srgbClr val="FFFF00"/>
                </a:solidFill>
              </a:rPr>
              <a:t>Machiel:sep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Rekenmodel maken en aanleveren. </a:t>
            </a:r>
            <a:r>
              <a:rPr lang="nl-NL" sz="2200" b="1" dirty="0">
                <a:solidFill>
                  <a:srgbClr val="FFFF00"/>
                </a:solidFill>
              </a:rPr>
              <a:t>Ron: aug.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Testen 1</a:t>
            </a:r>
            <a:r>
              <a:rPr lang="nl-NL" sz="2200" baseline="30000" dirty="0">
                <a:solidFill>
                  <a:srgbClr val="FFFF00"/>
                </a:solidFill>
              </a:rPr>
              <a:t>e</a:t>
            </a:r>
            <a:r>
              <a:rPr lang="nl-NL" sz="2200" dirty="0">
                <a:solidFill>
                  <a:srgbClr val="FFFF00"/>
                </a:solidFill>
              </a:rPr>
              <a:t> fase (bewoners): </a:t>
            </a:r>
            <a:r>
              <a:rPr lang="nl-NL" sz="2200" b="1" dirty="0">
                <a:solidFill>
                  <a:srgbClr val="FFFF00"/>
                </a:solidFill>
              </a:rPr>
              <a:t>Maddie: september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Inventariseren </a:t>
            </a:r>
            <a:r>
              <a:rPr lang="nl-NL" sz="2200" dirty="0" err="1">
                <a:solidFill>
                  <a:srgbClr val="FFFF00"/>
                </a:solidFill>
              </a:rPr>
              <a:t>Geo</a:t>
            </a:r>
            <a:r>
              <a:rPr lang="nl-NL" sz="2200" dirty="0">
                <a:solidFill>
                  <a:srgbClr val="FFFF00"/>
                </a:solidFill>
              </a:rPr>
              <a:t> informatie: </a:t>
            </a:r>
            <a:r>
              <a:rPr lang="nl-NL" sz="2200" b="1" dirty="0">
                <a:solidFill>
                  <a:srgbClr val="FFFF00"/>
                </a:solidFill>
              </a:rPr>
              <a:t>Maddie: augustus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Innovatieve oplossingen: </a:t>
            </a:r>
            <a:r>
              <a:rPr lang="nl-NL" sz="2200" b="1" dirty="0">
                <a:solidFill>
                  <a:srgbClr val="FFFF00"/>
                </a:solidFill>
              </a:rPr>
              <a:t>Maddie: aug/sep</a:t>
            </a:r>
            <a:endParaRPr lang="nl-NL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CAB00E7-798F-49EB-B2F4-215069984FB9}"/>
              </a:ext>
            </a:extLst>
          </p:cNvPr>
          <p:cNvSpPr txBox="1"/>
          <p:nvPr/>
        </p:nvSpPr>
        <p:spPr>
          <a:xfrm>
            <a:off x="611560" y="1556792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Acties (2):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Uitwerking fase 2 e.v. </a:t>
            </a:r>
            <a:r>
              <a:rPr lang="nl-NL" sz="2200" b="1" dirty="0">
                <a:solidFill>
                  <a:srgbClr val="FFFF00"/>
                </a:solidFill>
              </a:rPr>
              <a:t>Maddie/Ron: september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TREX model invullen: </a:t>
            </a:r>
            <a:r>
              <a:rPr lang="nl-NL" sz="2200" b="1" dirty="0">
                <a:solidFill>
                  <a:srgbClr val="FFFF00"/>
                </a:solidFill>
              </a:rPr>
              <a:t>Jeanet/Ron: augustus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Marktplein:</a:t>
            </a:r>
            <a:r>
              <a:rPr lang="nl-NL" sz="2200" b="1" dirty="0">
                <a:solidFill>
                  <a:srgbClr val="FFFF00"/>
                </a:solidFill>
              </a:rPr>
              <a:t> Transform (Ron): sept/nov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Verkennen Intermediaire Organisatie: </a:t>
            </a:r>
            <a:r>
              <a:rPr lang="nl-NL" sz="2200" b="1" dirty="0">
                <a:solidFill>
                  <a:srgbClr val="FFFF00"/>
                </a:solidFill>
              </a:rPr>
              <a:t>Ron sep/okt</a:t>
            </a: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sz="2200" dirty="0">
                <a:solidFill>
                  <a:srgbClr val="FFFF00"/>
                </a:solidFill>
              </a:rPr>
              <a:t>Duurzaamheidskrediet: </a:t>
            </a:r>
            <a:r>
              <a:rPr lang="nl-NL" sz="2200" b="1" dirty="0">
                <a:solidFill>
                  <a:srgbClr val="FFFF00"/>
                </a:solidFill>
              </a:rPr>
              <a:t>Hans/Ron: aug/sept</a:t>
            </a:r>
            <a:endParaRPr lang="nl-NL" sz="2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52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242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45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23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351A0AE-D93D-4E7E-B051-BC9013E15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779843"/>
            <a:ext cx="2520280" cy="54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DDEB017-592A-44BB-86AB-B7B352526548}"/>
              </a:ext>
            </a:extLst>
          </p:cNvPr>
          <p:cNvSpPr txBox="1"/>
          <p:nvPr/>
        </p:nvSpPr>
        <p:spPr>
          <a:xfrm>
            <a:off x="467544" y="1628800"/>
            <a:ext cx="8818440" cy="50229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Mensen treffen concrete maatregelen door: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Keuzevrijheid voor de bewoners.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Open en toegankelijke informatie - bewonersperspectief.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Informatie moet leuk en gezellig zijn.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Gevoel dat het om de eigen woonomgeving gaat.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Geen dogma’s; eerlijke informatie.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Geen opdringerige “verkopers”.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nl-NL" sz="2200" dirty="0">
                <a:solidFill>
                  <a:srgbClr val="FFFF00"/>
                </a:solidFill>
              </a:rPr>
              <a:t>Geen “overheidsloket”; gemeente in facilitaire rol.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nl-NL" sz="2200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nl-NL" sz="2200" b="1" i="1" dirty="0" err="1">
                <a:solidFill>
                  <a:srgbClr val="FFFF00"/>
                </a:solidFill>
                <a:sym typeface="Wingdings" panose="05000000000000000000" pitchFamily="2" charset="2"/>
              </a:rPr>
              <a:t>Creeren</a:t>
            </a:r>
            <a:r>
              <a:rPr lang="nl-NL" sz="2200" b="1" i="1" dirty="0">
                <a:solidFill>
                  <a:srgbClr val="FFFF00"/>
                </a:solidFill>
                <a:sym typeface="Wingdings" panose="05000000000000000000" pitchFamily="2" charset="2"/>
              </a:rPr>
              <a:t> van een omgeving vergelijkbaar met het</a:t>
            </a:r>
          </a:p>
          <a:p>
            <a:r>
              <a:rPr lang="nl-NL" sz="2200" b="1" i="1" dirty="0">
                <a:solidFill>
                  <a:srgbClr val="FFFF00"/>
                </a:solidFill>
                <a:sym typeface="Wingdings" panose="05000000000000000000" pitchFamily="2" charset="2"/>
              </a:rPr>
              <a:t>“dwalen in een groot warenhuis.”</a:t>
            </a:r>
          </a:p>
          <a:p>
            <a:r>
              <a:rPr lang="nl-NL" sz="2200" b="1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nl-NL" sz="2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86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DDEB017-592A-44BB-86AB-B7B352526548}"/>
              </a:ext>
            </a:extLst>
          </p:cNvPr>
          <p:cNvSpPr txBox="1"/>
          <p:nvPr/>
        </p:nvSpPr>
        <p:spPr>
          <a:xfrm>
            <a:off x="467544" y="1628800"/>
            <a:ext cx="8280919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Keuzevrijheid staat niet op zichzelf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Is onderdeel van een integrale aanpak.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Moet georganiseerd worden.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Bewoners moeten het ook willen.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Heeft gevolgen voor de rol en positie van partijen.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Is niet vrijblijvend (ook niet voor bewoners).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Vraagt om nieuwe verhoudingen in de markt.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FF00"/>
                </a:solidFill>
              </a:rPr>
              <a:t>Vraagt lef en doorzettingsvermogen in een wereld vol met schotten, conventies en politieke dilemma’s.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nl-NL" sz="2200" dirty="0">
              <a:solidFill>
                <a:srgbClr val="FFFF00"/>
              </a:solidFill>
            </a:endParaRPr>
          </a:p>
          <a:p>
            <a:r>
              <a:rPr lang="nl-NL" sz="2200" b="1" dirty="0">
                <a:solidFill>
                  <a:srgbClr val="FFFF00"/>
                </a:solidFill>
                <a:sym typeface="Wingdings" panose="05000000000000000000" pitchFamily="2" charset="2"/>
              </a:rPr>
              <a:t> Juist daarom wil Deventer laten zien dat het kan</a:t>
            </a:r>
            <a:r>
              <a:rPr lang="nl-NL" sz="2200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nl-NL" sz="2200" b="1" dirty="0">
              <a:solidFill>
                <a:srgbClr val="FFFF00"/>
              </a:solidFill>
            </a:endParaRPr>
          </a:p>
          <a:p>
            <a:r>
              <a:rPr lang="nl-NL" sz="2200" b="1" i="1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nl-NL" sz="2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0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6DDEB017-592A-44BB-86AB-B7B352526548}"/>
              </a:ext>
            </a:extLst>
          </p:cNvPr>
          <p:cNvSpPr txBox="1"/>
          <p:nvPr/>
        </p:nvSpPr>
        <p:spPr>
          <a:xfrm>
            <a:off x="3154149" y="1148130"/>
            <a:ext cx="58584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u="sng" dirty="0">
                <a:solidFill>
                  <a:srgbClr val="FFFF00"/>
                </a:solidFill>
              </a:rPr>
              <a:t>Hoe ziet de omgeving er uit?</a:t>
            </a:r>
            <a:r>
              <a:rPr lang="nl-NL" sz="3000" b="1" i="1" u="sng" dirty="0">
                <a:solidFill>
                  <a:srgbClr val="FFFF00"/>
                </a:solidFill>
                <a:sym typeface="Wingdings" panose="05000000000000000000" pitchFamily="2" charset="2"/>
              </a:rPr>
              <a:t> </a:t>
            </a:r>
            <a:endParaRPr lang="nl-NL" sz="3000" b="1" i="1" u="sng" dirty="0">
              <a:solidFill>
                <a:srgbClr val="FFFF0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0C1A631-7492-48D0-B6FD-CFD143586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862" y="2985648"/>
            <a:ext cx="862276" cy="186410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D3C23EA-FA1E-4C9C-BE5C-B2AED86CA6CF}"/>
              </a:ext>
            </a:extLst>
          </p:cNvPr>
          <p:cNvSpPr txBox="1"/>
          <p:nvPr/>
        </p:nvSpPr>
        <p:spPr>
          <a:xfrm>
            <a:off x="166420" y="1437212"/>
            <a:ext cx="1725152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energiescan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CF72797-86CD-477F-BD8E-21A7FA34F6E4}"/>
              </a:ext>
            </a:extLst>
          </p:cNvPr>
          <p:cNvSpPr txBox="1"/>
          <p:nvPr/>
        </p:nvSpPr>
        <p:spPr>
          <a:xfrm>
            <a:off x="2427650" y="4439735"/>
            <a:ext cx="1787669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markt heeft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geen tijd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644DC5A-6785-4C3C-A6CC-670A6B5BBCC8}"/>
              </a:ext>
            </a:extLst>
          </p:cNvPr>
          <p:cNvSpPr txBox="1"/>
          <p:nvPr/>
        </p:nvSpPr>
        <p:spPr>
          <a:xfrm>
            <a:off x="6737942" y="5166871"/>
            <a:ext cx="2098651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betaalbaarheid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32E0351-F51C-419D-B4A1-35CE64A31745}"/>
              </a:ext>
            </a:extLst>
          </p:cNvPr>
          <p:cNvSpPr txBox="1"/>
          <p:nvPr/>
        </p:nvSpPr>
        <p:spPr>
          <a:xfrm>
            <a:off x="1756638" y="2017653"/>
            <a:ext cx="2124299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bewoner moet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van alles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0CEAA58-526E-4F50-A583-16BDA48556EB}"/>
              </a:ext>
            </a:extLst>
          </p:cNvPr>
          <p:cNvSpPr txBox="1"/>
          <p:nvPr/>
        </p:nvSpPr>
        <p:spPr>
          <a:xfrm>
            <a:off x="2341958" y="1502073"/>
            <a:ext cx="699230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RES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54B1471-9E30-4FA5-B81C-A9EB9835A4CB}"/>
              </a:ext>
            </a:extLst>
          </p:cNvPr>
          <p:cNvSpPr txBox="1"/>
          <p:nvPr/>
        </p:nvSpPr>
        <p:spPr>
          <a:xfrm>
            <a:off x="458058" y="2107171"/>
            <a:ext cx="771365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TVW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55896BB-89D1-4C9F-BE32-49634443EFAD}"/>
              </a:ext>
            </a:extLst>
          </p:cNvPr>
          <p:cNvSpPr txBox="1"/>
          <p:nvPr/>
        </p:nvSpPr>
        <p:spPr>
          <a:xfrm>
            <a:off x="24614" y="2851383"/>
            <a:ext cx="2173095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klimaatakkoord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9E472B1-AA7B-46B5-B91D-C7E4FB704C08}"/>
              </a:ext>
            </a:extLst>
          </p:cNvPr>
          <p:cNvSpPr txBox="1"/>
          <p:nvPr/>
        </p:nvSpPr>
        <p:spPr>
          <a:xfrm>
            <a:off x="7043337" y="1782459"/>
            <a:ext cx="1755609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achterstallig</a:t>
            </a:r>
          </a:p>
          <a:p>
            <a:r>
              <a:rPr lang="nl-NL" sz="2000" dirty="0">
                <a:solidFill>
                  <a:srgbClr val="CC0000"/>
                </a:solidFill>
              </a:rPr>
              <a:t>onderhoud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15CDA1A-2637-41C0-B94A-93D42F7AF495}"/>
              </a:ext>
            </a:extLst>
          </p:cNvPr>
          <p:cNvSpPr txBox="1"/>
          <p:nvPr/>
        </p:nvSpPr>
        <p:spPr>
          <a:xfrm>
            <a:off x="2691573" y="5383314"/>
            <a:ext cx="2018630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stijgende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energieprijzen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3A65F85-E1B1-4450-A77D-EE1B85E86837}"/>
              </a:ext>
            </a:extLst>
          </p:cNvPr>
          <p:cNvSpPr txBox="1"/>
          <p:nvPr/>
        </p:nvSpPr>
        <p:spPr>
          <a:xfrm>
            <a:off x="180322" y="5695989"/>
            <a:ext cx="2261260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energierekening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1C38E95-61F3-46E7-A7EA-DECB7232FFFE}"/>
              </a:ext>
            </a:extLst>
          </p:cNvPr>
          <p:cNvSpPr txBox="1"/>
          <p:nvPr/>
        </p:nvSpPr>
        <p:spPr>
          <a:xfrm>
            <a:off x="528253" y="4951777"/>
            <a:ext cx="1573572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warmtenet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A750CE98-6FC1-4CB5-8EFE-EF9657EB6880}"/>
              </a:ext>
            </a:extLst>
          </p:cNvPr>
          <p:cNvSpPr txBox="1"/>
          <p:nvPr/>
        </p:nvSpPr>
        <p:spPr>
          <a:xfrm>
            <a:off x="7307551" y="5695989"/>
            <a:ext cx="1357616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innovatie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F4AF36E-0B5A-4266-A48C-C5BDD32EEAF0}"/>
              </a:ext>
            </a:extLst>
          </p:cNvPr>
          <p:cNvSpPr txBox="1"/>
          <p:nvPr/>
        </p:nvSpPr>
        <p:spPr>
          <a:xfrm>
            <a:off x="2162319" y="3315783"/>
            <a:ext cx="1878399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verloedering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in de wijk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78E3A364-BECB-40CA-B3DE-BF46B8590599}"/>
              </a:ext>
            </a:extLst>
          </p:cNvPr>
          <p:cNvSpPr txBox="1"/>
          <p:nvPr/>
        </p:nvSpPr>
        <p:spPr>
          <a:xfrm>
            <a:off x="4582346" y="2497487"/>
            <a:ext cx="2276585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energiearmoede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F469C97D-3599-4BD8-857E-C824C0190632}"/>
              </a:ext>
            </a:extLst>
          </p:cNvPr>
          <p:cNvSpPr txBox="1"/>
          <p:nvPr/>
        </p:nvSpPr>
        <p:spPr>
          <a:xfrm>
            <a:off x="6178423" y="3091469"/>
            <a:ext cx="2324675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aanpak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openbare ruimte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BDC24073-5B38-4E5B-92AE-3E738851EF52}"/>
              </a:ext>
            </a:extLst>
          </p:cNvPr>
          <p:cNvSpPr txBox="1"/>
          <p:nvPr/>
        </p:nvSpPr>
        <p:spPr>
          <a:xfrm>
            <a:off x="145071" y="3775652"/>
            <a:ext cx="1956754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conservatieve</a:t>
            </a:r>
          </a:p>
          <a:p>
            <a:r>
              <a:rPr lang="nl-NL" sz="2000" dirty="0">
                <a:solidFill>
                  <a:srgbClr val="CC0000"/>
                </a:solidFill>
              </a:rPr>
              <a:t>markt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36D19FA-0BE8-4E2B-9207-8933D773F86E}"/>
              </a:ext>
            </a:extLst>
          </p:cNvPr>
          <p:cNvSpPr txBox="1"/>
          <p:nvPr/>
        </p:nvSpPr>
        <p:spPr>
          <a:xfrm>
            <a:off x="4280938" y="1767069"/>
            <a:ext cx="1962397" cy="400110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ouder worden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2981D51-EB37-41D2-8B24-9289BA609F4E}"/>
              </a:ext>
            </a:extLst>
          </p:cNvPr>
          <p:cNvSpPr txBox="1"/>
          <p:nvPr/>
        </p:nvSpPr>
        <p:spPr>
          <a:xfrm>
            <a:off x="7008465" y="4150252"/>
            <a:ext cx="1760418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samen met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de buurman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BD5CC97-00D6-4577-9C81-FB377FAF27A0}"/>
              </a:ext>
            </a:extLst>
          </p:cNvPr>
          <p:cNvSpPr txBox="1"/>
          <p:nvPr/>
        </p:nvSpPr>
        <p:spPr>
          <a:xfrm>
            <a:off x="4870886" y="5283496"/>
            <a:ext cx="1699504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slimme </a:t>
            </a:r>
          </a:p>
          <a:p>
            <a:r>
              <a:rPr lang="nl-NL" sz="2000" dirty="0">
                <a:solidFill>
                  <a:srgbClr val="CC0000"/>
                </a:solidFill>
              </a:rPr>
              <a:t>oplossingen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7E432B0B-ADDD-423A-A32F-C31666644F8A}"/>
              </a:ext>
            </a:extLst>
          </p:cNvPr>
          <p:cNvSpPr txBox="1"/>
          <p:nvPr/>
        </p:nvSpPr>
        <p:spPr>
          <a:xfrm>
            <a:off x="5177703" y="4150252"/>
            <a:ext cx="1654620" cy="769441"/>
          </a:xfrm>
          <a:prstGeom prst="rect">
            <a:avLst/>
          </a:prstGeom>
          <a:solidFill>
            <a:srgbClr val="CCECFF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nl-NL" sz="2000" dirty="0">
                <a:solidFill>
                  <a:srgbClr val="CC0000"/>
                </a:solidFill>
              </a:rPr>
              <a:t>langer</a:t>
            </a:r>
          </a:p>
          <a:p>
            <a:r>
              <a:rPr lang="nl-NL" sz="2000" dirty="0" err="1">
                <a:solidFill>
                  <a:srgbClr val="CC0000"/>
                </a:solidFill>
              </a:rPr>
              <a:t>thuiswonen</a:t>
            </a:r>
            <a:endParaRPr lang="nl-NL" sz="20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4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683568" y="1511894"/>
            <a:ext cx="7992888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Daarom is het niet eenvoudig om te komen tot een oplossing die: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betaalbaar is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haalbaar is in de woning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gewenst door de bewoner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past binnen de doelen van alle partijen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aansluit op de wijkaanpak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nl-NL" dirty="0">
                <a:solidFill>
                  <a:srgbClr val="FFFF00"/>
                </a:solidFill>
              </a:rPr>
              <a:t>interessant is voor de markt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>
              <a:solidFill>
                <a:srgbClr val="FFFF00"/>
              </a:solidFill>
            </a:endParaRPr>
          </a:p>
          <a:p>
            <a:r>
              <a:rPr lang="nl-NL" b="1" dirty="0">
                <a:solidFill>
                  <a:srgbClr val="FFFF00"/>
                </a:solidFill>
                <a:sym typeface="Wingdings" panose="05000000000000000000" pitchFamily="2" charset="2"/>
              </a:rPr>
              <a:t> Dit vraagt om tegelijk te schaken op meerdere borden. Dus regie gemeente.</a:t>
            </a:r>
            <a:endParaRPr lang="nl-NL" b="1" dirty="0">
              <a:solidFill>
                <a:srgbClr val="FFFF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539552" y="1511894"/>
            <a:ext cx="8208912" cy="262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FFFF00"/>
                </a:solidFill>
              </a:rPr>
              <a:t>Het keuzemenu bestaat uit 4 elementen:</a:t>
            </a:r>
          </a:p>
          <a:p>
            <a:pPr marL="514350" indent="-514350">
              <a:buAutoNum type="arabicPeriod"/>
            </a:pPr>
            <a:r>
              <a:rPr lang="nl-NL" sz="2800" dirty="0">
                <a:solidFill>
                  <a:srgbClr val="FFFF00"/>
                </a:solidFill>
              </a:rPr>
              <a:t>Een digitale winkel (keuze-app).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FFFF00"/>
                </a:solidFill>
              </a:rPr>
              <a:t>Een intermediaire organisatie (opdracht).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FFFF00"/>
                </a:solidFill>
              </a:rPr>
              <a:t>Het marktplein (aanbod).</a:t>
            </a:r>
          </a:p>
          <a:p>
            <a:pPr marL="457200" indent="-457200">
              <a:buAutoNum type="arabicPeriod"/>
            </a:pPr>
            <a:r>
              <a:rPr lang="nl-NL" sz="2800" dirty="0">
                <a:solidFill>
                  <a:srgbClr val="FFFF00"/>
                </a:solidFill>
              </a:rPr>
              <a:t>De financiering.</a:t>
            </a:r>
            <a:endParaRPr lang="nl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4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395536" y="1916832"/>
            <a:ext cx="8424936" cy="465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l-NL" sz="3000" dirty="0">
                <a:solidFill>
                  <a:srgbClr val="FFFF00"/>
                </a:solidFill>
              </a:rPr>
              <a:t>De digitale winkel - de keuze-app (1)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Bij elkaar brengen van alle informatie. Verbinden!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Niet bouwen wat al beschikbaar is.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Benaderen op </a:t>
            </a:r>
            <a:r>
              <a:rPr lang="nl-NL" sz="2200" dirty="0" err="1">
                <a:solidFill>
                  <a:srgbClr val="FFFF00"/>
                </a:solidFill>
              </a:rPr>
              <a:t>wijk-niveau</a:t>
            </a:r>
            <a:r>
              <a:rPr lang="nl-NL" sz="2200" dirty="0">
                <a:solidFill>
                  <a:srgbClr val="FFFF00"/>
                </a:solidFill>
              </a:rPr>
              <a:t> (niet alleen duurzaam, ook gezond, veilig en comfort).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Eigen aanpak/route bewoner (dwalen door warenhuis).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Globale rekentool.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Zowel vrijblijvend informeren als “zaken doen”.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Meerdere opties op woningtype niveau.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Het “eerlijke verhaal” laten zien.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nl-NL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71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B5DA129-25A1-4504-AA4A-E5B9ECD88A02}"/>
              </a:ext>
            </a:extLst>
          </p:cNvPr>
          <p:cNvSpPr txBox="1"/>
          <p:nvPr/>
        </p:nvSpPr>
        <p:spPr>
          <a:xfrm>
            <a:off x="395536" y="1916832"/>
            <a:ext cx="8424936" cy="4142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nl-NL" sz="3000" dirty="0">
                <a:solidFill>
                  <a:srgbClr val="FFFF00"/>
                </a:solidFill>
              </a:rPr>
              <a:t>De digitale winkel - de keuze-app (2)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Gebruik maken van Deventer-Data-Stad (open data).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 err="1">
                <a:solidFill>
                  <a:srgbClr val="FFFF00"/>
                </a:solidFill>
              </a:rPr>
              <a:t>Coinversable</a:t>
            </a:r>
            <a:r>
              <a:rPr lang="nl-NL" sz="2200" dirty="0">
                <a:solidFill>
                  <a:srgbClr val="FFFF00"/>
                </a:solidFill>
              </a:rPr>
              <a:t> bouwt </a:t>
            </a:r>
            <a:r>
              <a:rPr lang="nl-NL" sz="2200" dirty="0" err="1">
                <a:solidFill>
                  <a:srgbClr val="FFFF00"/>
                </a:solidFill>
              </a:rPr>
              <a:t>web-app</a:t>
            </a:r>
            <a:r>
              <a:rPr lang="nl-NL" sz="2200" dirty="0">
                <a:solidFill>
                  <a:srgbClr val="FFFF00"/>
                </a:solidFill>
              </a:rPr>
              <a:t> omgeving.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Verbinding met marktplein, energiescans, </a:t>
            </a:r>
            <a:r>
              <a:rPr lang="nl-NL" sz="2200" dirty="0" err="1">
                <a:solidFill>
                  <a:srgbClr val="FFFF00"/>
                </a:solidFill>
              </a:rPr>
              <a:t>geo</a:t>
            </a:r>
            <a:r>
              <a:rPr lang="nl-NL" sz="2200" dirty="0">
                <a:solidFill>
                  <a:srgbClr val="FFFF00"/>
                </a:solidFill>
              </a:rPr>
              <a:t>-info.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Input vanuit marketing (5Plus1), communicatie.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Testen door o.m. </a:t>
            </a:r>
            <a:r>
              <a:rPr lang="nl-NL" sz="2200" dirty="0" err="1">
                <a:solidFill>
                  <a:srgbClr val="FFFF00"/>
                </a:solidFill>
              </a:rPr>
              <a:t>bewonerspannel</a:t>
            </a:r>
            <a:r>
              <a:rPr lang="nl-NL" sz="2200" dirty="0">
                <a:solidFill>
                  <a:srgbClr val="FFFF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Afspraken maken met partners: Woningwaard, Deventer Energie, Duurzaam Bouwloket (open data).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Afspraken maken met marktpartijen (marktplein).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l-NL" sz="2200" dirty="0">
                <a:solidFill>
                  <a:srgbClr val="FFFF00"/>
                </a:solidFill>
              </a:rPr>
              <a:t>Afstemming Transform, NEO, PAW.</a:t>
            </a:r>
          </a:p>
        </p:txBody>
      </p:sp>
    </p:spTree>
    <p:extLst>
      <p:ext uri="{BB962C8B-B14F-4D97-AF65-F5344CB8AC3E}">
        <p14:creationId xmlns:p14="http://schemas.microsoft.com/office/powerpoint/2010/main" val="330084870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ege presentatie 14">
      <a:dk1>
        <a:srgbClr val="F8F8F8"/>
      </a:dk1>
      <a:lt1>
        <a:srgbClr val="FFFFFF"/>
      </a:lt1>
      <a:dk2>
        <a:srgbClr val="F8F8F8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D4D4D4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83A80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183A80"/>
            </a:solidFill>
            <a:effectLst/>
            <a:latin typeface="Verdana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3">
        <a:dk1>
          <a:srgbClr val="183A7C"/>
        </a:dk1>
        <a:lt1>
          <a:srgbClr val="FFFFFF"/>
        </a:lt1>
        <a:dk2>
          <a:srgbClr val="183A7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133069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14">
        <a:dk1>
          <a:srgbClr val="F8F8F8"/>
        </a:dk1>
        <a:lt1>
          <a:srgbClr val="FFFFFF"/>
        </a:lt1>
        <a:dk2>
          <a:srgbClr val="F8F8F8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D4D4D4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ege Deventer presentatie.pptx" id="{FED58AD3-AC5B-40B0-8E4E-1443A086AA9F}" vid="{7B603C90-530D-4AD9-92CF-051084506EC1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9555a5d75ea45459c485b5bc5619d47 xmlns="133bce76-1257-41ae-ac94-305eda0de5ac" xsi:nil="true"/>
    <pd50c43e94894024a73443235b9c5599 xmlns="133bce76-1257-41ae-ac94-305eda0de5ac" xsi:nil="true"/>
    <Ontstaanscontext xmlns="133bce76-1257-41ae-ac94-305eda0de5ac" xsi:nil="true"/>
    <jf3007396e7347cea609257d9eaa4ca6 xmlns="133bce76-1257-41ae-ac94-305eda0de5ac" xsi:nil="true"/>
    <TaxCatchAll xmlns="133bce76-1257-41ae-ac94-305eda0de5ac"/>
    <Sitenaam xmlns="133bce76-1257-41ae-ac94-305eda0de5ac" xsi:nil="true"/>
    <l72b65e41614461b9b237d2ca8dc3bfa xmlns="133bce76-1257-41ae-ac94-305eda0de5ac" xsi:nil="true"/>
    <h094006d2ad9401f9b7d73498d7056c6 xmlns="133bce76-1257-41ae-ac94-305eda0de5ac" xsi:nil="true"/>
    <e8b9f9cac66945448abed9f71f009dbb xmlns="133bce76-1257-41ae-ac94-305eda0de5ac" xsi:nil="true"/>
    <ge0bf3e4aade45a29e5e49763c92758f xmlns="133bce76-1257-41ae-ac94-305eda0de5a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Werkdocument" ma:contentTypeID="0x010100A5DE59B9EDCF374B98D6836C8DBC4EE3" ma:contentTypeVersion="55" ma:contentTypeDescription="" ma:contentTypeScope="" ma:versionID="e7a610553cda45ecd6a3ab5be76721f7">
  <xsd:schema xmlns:xsd="http://www.w3.org/2001/XMLSchema" xmlns:xs="http://www.w3.org/2001/XMLSchema" xmlns:p="http://schemas.microsoft.com/office/2006/metadata/properties" xmlns:ns2="133bce76-1257-41ae-ac94-305eda0de5ac" xmlns:ns3="abac43cd-cb6a-49f7-a2f4-4fb4a775c8f1" targetNamespace="http://schemas.microsoft.com/office/2006/metadata/properties" ma:root="true" ma:fieldsID="a96580675c64f34ebd6296432e251e95" ns2:_="" ns3:_="">
    <xsd:import namespace="133bce76-1257-41ae-ac94-305eda0de5ac"/>
    <xsd:import namespace="abac43cd-cb6a-49f7-a2f4-4fb4a775c8f1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e8b9f9cac66945448abed9f71f009dbb" minOccurs="0"/>
                <xsd:element ref="ns2:jf3007396e7347cea609257d9eaa4ca6" minOccurs="0"/>
                <xsd:element ref="ns2:h094006d2ad9401f9b7d73498d7056c6" minOccurs="0"/>
                <xsd:element ref="ns2:pd50c43e94894024a73443235b9c5599" minOccurs="0"/>
                <xsd:element ref="ns2:l72b65e41614461b9b237d2ca8dc3bfa" minOccurs="0"/>
                <xsd:element ref="ns2:Ontstaanscontext" minOccurs="0"/>
                <xsd:element ref="ns2:c9555a5d75ea45459c485b5bc5619d47" minOccurs="0"/>
                <xsd:element ref="ns2:ge0bf3e4aade45a29e5e49763c92758f" minOccurs="0"/>
                <xsd:element ref="ns2:Sitenaam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bce76-1257-41ae-ac94-305eda0de5a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3eab07a3-e7b0-4469-bb89-240e13d05cbe}" ma:internalName="TaxCatchAll" ma:showField="CatchAllData" ma:web="133bce76-1257-41ae-ac94-305eda0de5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8b9f9cac66945448abed9f71f009dbb" ma:index="9" nillable="true" ma:displayName="Classificatie_0" ma:hidden="true" ma:internalName="e8b9f9cac66945448abed9f71f009dbb" ma:readOnly="false">
      <xsd:simpleType>
        <xsd:restriction base="dms:Note"/>
      </xsd:simpleType>
    </xsd:element>
    <xsd:element name="jf3007396e7347cea609257d9eaa4ca6" ma:index="11" nillable="true" ma:displayName="Documentstatus_0" ma:hidden="true" ma:internalName="jf3007396e7347cea609257d9eaa4ca6" ma:readOnly="false">
      <xsd:simpleType>
        <xsd:restriction base="dms:Note"/>
      </xsd:simpleType>
    </xsd:element>
    <xsd:element name="h094006d2ad9401f9b7d73498d7056c6" ma:index="13" nillable="true" ma:displayName="Documenttaal_0" ma:hidden="true" ma:internalName="h094006d2ad9401f9b7d73498d7056c6" ma:readOnly="false">
      <xsd:simpleType>
        <xsd:restriction base="dms:Note"/>
      </xsd:simpleType>
    </xsd:element>
    <xsd:element name="pd50c43e94894024a73443235b9c5599" ma:index="15" nillable="true" ma:displayName="Documenttype_0" ma:hidden="true" ma:internalName="pd50c43e94894024a73443235b9c5599" ma:readOnly="false">
      <xsd:simpleType>
        <xsd:restriction base="dms:Note"/>
      </xsd:simpleType>
    </xsd:element>
    <xsd:element name="l72b65e41614461b9b237d2ca8dc3bfa" ma:index="17" nillable="true" ma:displayName="Identificatiekenmerk_0" ma:hidden="true" ma:internalName="l72b65e41614461b9b237d2ca8dc3bfa" ma:readOnly="false">
      <xsd:simpleType>
        <xsd:restriction base="dms:Note"/>
      </xsd:simpleType>
    </xsd:element>
    <xsd:element name="Ontstaanscontext" ma:index="19" nillable="true" ma:displayName="Ontstaanscontext" ma:description="Voor een projectsite de naam van de projectleider, voor teamsite een teamleider, programma-site een programmaleider, werkomgeving de naam van de eigenaar." ma:hidden="true" ma:internalName="Ontstaanscontext" ma:readOnly="false">
      <xsd:simpleType>
        <xsd:restriction base="dms:Text">
          <xsd:maxLength value="255"/>
        </xsd:restriction>
      </xsd:simpleType>
    </xsd:element>
    <xsd:element name="c9555a5d75ea45459c485b5bc5619d47" ma:index="20" nillable="true" ma:displayName="Organisatie_0" ma:hidden="true" ma:internalName="c9555a5d75ea45459c485b5bc5619d47" ma:readOnly="false">
      <xsd:simpleType>
        <xsd:restriction base="dms:Note"/>
      </xsd:simpleType>
    </xsd:element>
    <xsd:element name="ge0bf3e4aade45a29e5e49763c92758f" ma:index="22" nillable="true" ma:displayName="Vertrouwelijkheid_0" ma:hidden="true" ma:internalName="ge0bf3e4aade45a29e5e49763c92758f" ma:readOnly="false">
      <xsd:simpleType>
        <xsd:restriction base="dms:Note"/>
      </xsd:simpleType>
    </xsd:element>
    <xsd:element name="Sitenaam" ma:index="24" nillable="true" ma:displayName="SiteURL" ma:description="Geef hier de naam aan van site zoals die in de URL is opgenomen." ma:hidden="true" ma:internalName="Sitenaam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c43cd-cb6a-49f7-a2f4-4fb4a775c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9" nillable="true" ma:displayName="Tags" ma:internalName="MediaServiceAutoTags" ma:readOnly="true">
      <xsd:simpleType>
        <xsd:restriction base="dms:Text"/>
      </xsd:simple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4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B881A3-3A9A-44AA-A0CC-C2E77D9F82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9E401C-60CD-41AF-BEA1-309AE502C909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abac43cd-cb6a-49f7-a2f4-4fb4a775c8f1"/>
    <ds:schemaRef ds:uri="133bce76-1257-41ae-ac94-305eda0de5a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6AFC94-069A-4DB2-803F-988EE444DA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bce76-1257-41ae-ac94-305eda0de5ac"/>
    <ds:schemaRef ds:uri="abac43cd-cb6a-49f7-a2f4-4fb4a775c8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207</TotalTime>
  <Words>826</Words>
  <Application>Microsoft Office PowerPoint</Application>
  <PresentationFormat>Diavoorstelling (4:3)</PresentationFormat>
  <Paragraphs>133</Paragraphs>
  <Slides>18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Arial</vt:lpstr>
      <vt:lpstr>Verdana</vt:lpstr>
      <vt:lpstr>Wingdings</vt:lpstr>
      <vt:lpstr>Blank</vt:lpstr>
      <vt:lpstr>Het keuzemenu in de wijkaanpak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DOWR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keuzemenu in de wijkaanpak</dc:title>
  <dc:creator>Sint-Nicolaas, Ron</dc:creator>
  <cp:lastModifiedBy>Sint-Nicolaas, Ron</cp:lastModifiedBy>
  <cp:revision>9</cp:revision>
  <dcterms:created xsi:type="dcterms:W3CDTF">2021-08-03T15:09:02Z</dcterms:created>
  <dcterms:modified xsi:type="dcterms:W3CDTF">2021-08-12T20:39:08Z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aar">
    <vt:lpwstr>Dimitri van der Burgt</vt:lpwstr>
  </property>
  <property fmtid="{D5CDD505-2E9C-101B-9397-08002B2CF9AE}" pid="3" name="ContentTypeId">
    <vt:lpwstr>0x010100A5DE59B9EDCF374B98D6836C8DBC4EE3</vt:lpwstr>
  </property>
  <property fmtid="{D5CDD505-2E9C-101B-9397-08002B2CF9AE}" pid="4" name="Vertrouwelijkheid">
    <vt:lpwstr/>
  </property>
  <property fmtid="{D5CDD505-2E9C-101B-9397-08002B2CF9AE}" pid="5" name="Classificatie">
    <vt:lpwstr/>
  </property>
  <property fmtid="{D5CDD505-2E9C-101B-9397-08002B2CF9AE}" pid="6" name="Documenttaal">
    <vt:lpwstr/>
  </property>
  <property fmtid="{D5CDD505-2E9C-101B-9397-08002B2CF9AE}" pid="7" name="Organisatie">
    <vt:lpwstr/>
  </property>
  <property fmtid="{D5CDD505-2E9C-101B-9397-08002B2CF9AE}" pid="8" name="Documenttype">
    <vt:lpwstr/>
  </property>
  <property fmtid="{D5CDD505-2E9C-101B-9397-08002B2CF9AE}" pid="9" name="Documentstatus">
    <vt:lpwstr/>
  </property>
  <property fmtid="{D5CDD505-2E9C-101B-9397-08002B2CF9AE}" pid="10" name="Identificatiekenmerk">
    <vt:lpwstr/>
  </property>
</Properties>
</file>