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7105650" cy="10236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rgbClr val="183A80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175AB"/>
    <a:srgbClr val="3366FF"/>
    <a:srgbClr val="0066FF"/>
    <a:srgbClr val="0066CC"/>
    <a:srgbClr val="3366CC"/>
    <a:srgbClr val="F2F5FE"/>
    <a:srgbClr val="183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9058D1-06D5-4339-A583-33202F103029}" v="110" dt="2021-08-01T21:49:44.8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Stijl, thema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7" autoAdjust="0"/>
  </p:normalViewPr>
  <p:slideViewPr>
    <p:cSldViewPr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8600" y="97536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14BE38-4B6C-43D2-AA74-73C948D59E8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61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7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97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2513"/>
            <a:ext cx="52101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797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94" tIns="49547" rIns="99094" bIns="49547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5025"/>
            <a:ext cx="30797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94" tIns="49547" rIns="99094" bIns="49547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spcBef>
                <a:spcPct val="0"/>
              </a:spcBef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B7E4E3C-4BDB-45DE-BB89-53859355766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97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DDB3A0-C162-4CAF-B580-AFEB4906C8A1}" type="slidenum">
              <a:rPr lang="en-US"/>
              <a:pPr/>
              <a:t>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9" name="Picture 11" descr="voorblad_blauw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1295400" y="4570413"/>
            <a:ext cx="7380288" cy="1111250"/>
          </a:xfrm>
        </p:spPr>
        <p:txBody>
          <a:bodyPr/>
          <a:lstStyle>
            <a:lvl1pPr>
              <a:defRPr sz="28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22531" name="Rectangle 3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1295400" y="5624513"/>
            <a:ext cx="7380288" cy="647700"/>
          </a:xfrm>
        </p:spPr>
        <p:txBody>
          <a:bodyPr/>
          <a:lstStyle>
            <a:lvl1pPr marL="0" indent="0">
              <a:buFont typeface="Wingdings" pitchFamily="1" charset="2"/>
              <a:buNone/>
              <a:defRPr sz="2400" b="1"/>
            </a:lvl1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81113" y="6332538"/>
            <a:ext cx="2376487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solidFill>
                  <a:srgbClr val="1175AB"/>
                </a:solidFill>
                <a:latin typeface="+mn-lt"/>
              </a:defRPr>
            </a:lvl1pPr>
          </a:lstStyle>
          <a:p>
            <a:fld id="{2476573E-0487-4BBB-A60C-1312CE39C82F}" type="datetime4">
              <a:rPr lang="nl-NL"/>
              <a:pPr/>
              <a:t>5 augustus 2021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11938" y="1700213"/>
            <a:ext cx="2000250" cy="4683125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11188" y="1700213"/>
            <a:ext cx="5848350" cy="4683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11188" y="2636838"/>
            <a:ext cx="3924300" cy="374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87888" y="2636838"/>
            <a:ext cx="3924300" cy="374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vervolgblad_blauw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611188" y="1700213"/>
            <a:ext cx="80010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  <a:endParaRPr lang="en-US"/>
          </a:p>
        </p:txBody>
      </p:sp>
      <p:sp>
        <p:nvSpPr>
          <p:cNvPr id="1027" name="Rectangle 3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611188" y="2636838"/>
            <a:ext cx="8001000" cy="374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289675"/>
            <a:ext cx="648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 b="1">
                <a:solidFill>
                  <a:srgbClr val="1175AB"/>
                </a:solidFill>
                <a:latin typeface="+mn-lt"/>
              </a:defRPr>
            </a:lvl1pPr>
          </a:lstStyle>
          <a:p>
            <a:r>
              <a:rPr lang="en-US"/>
              <a:t>Wijzig deze tekst bij beeld/koptekst en voettekst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pitchFamily="1" charset="-128"/>
        </a:defRPr>
      </a:lvl9pPr>
    </p:titleStyle>
    <p:bodyStyle>
      <a:lvl1pPr marL="4953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9525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2pPr>
      <a:lvl3pPr marL="14097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3pPr>
      <a:lvl4pPr marL="18669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4pPr>
      <a:lvl5pPr marL="23241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5pPr>
      <a:lvl6pPr marL="27813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6pPr>
      <a:lvl7pPr marL="32385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7pPr>
      <a:lvl8pPr marL="36957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8pPr>
      <a:lvl9pPr marL="4152900" indent="-495300" algn="l" rtl="0" eaLnBrk="1" fontAlgn="base" hangingPunct="1">
        <a:spcBef>
          <a:spcPct val="20000"/>
        </a:spcBef>
        <a:spcAft>
          <a:spcPct val="0"/>
        </a:spcAft>
        <a:buFont typeface="Wingdings" pitchFamily="1" charset="2"/>
        <a:buChar char="§"/>
        <a:defRPr sz="24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dt" sz="half" idx="2"/>
          </p:nvPr>
        </p:nvSpPr>
        <p:spPr>
          <a:ln/>
        </p:spPr>
        <p:txBody>
          <a:bodyPr/>
          <a:lstStyle/>
          <a:p>
            <a:fld id="{63A618CA-4B4D-49DA-B80C-00A10D467AA1}" type="datetime4">
              <a:rPr lang="nl-NL"/>
              <a:pPr/>
              <a:t>5 augustus 2021</a:t>
            </a:fld>
            <a:endParaRPr lang="en-US"/>
          </a:p>
        </p:txBody>
      </p:sp>
      <p:sp>
        <p:nvSpPr>
          <p:cNvPr id="105474" name="Rectangle 2"/>
          <p:cNvSpPr>
            <a:spLocks noGrp="1" noChangeAspect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i="1" dirty="0" err="1"/>
              <a:t>Intermediare</a:t>
            </a:r>
            <a:r>
              <a:rPr lang="nl-NL" dirty="0"/>
              <a:t> organisatie in de wijkaanpak</a:t>
            </a:r>
          </a:p>
        </p:txBody>
      </p:sp>
      <p:sp>
        <p:nvSpPr>
          <p:cNvPr id="105475" name="Rectangle 3"/>
          <p:cNvSpPr>
            <a:spLocks noGrp="1" noChangeAspect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200" i="1" dirty="0"/>
              <a:t>Anders samenwerken en organiseren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BAC985EE-716A-4BCE-83D5-D33CCEACCBE1}"/>
              </a:ext>
            </a:extLst>
          </p:cNvPr>
          <p:cNvSpPr txBox="1"/>
          <p:nvPr/>
        </p:nvSpPr>
        <p:spPr>
          <a:xfrm>
            <a:off x="539552" y="1268760"/>
            <a:ext cx="8280920" cy="469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3000" dirty="0">
                <a:solidFill>
                  <a:schemeClr val="bg1"/>
                </a:solidFill>
              </a:rPr>
              <a:t>De verduurzaming van de gebouwde </a:t>
            </a:r>
          </a:p>
          <a:p>
            <a:pPr algn="r"/>
            <a:r>
              <a:rPr lang="nl-NL" sz="3000" dirty="0">
                <a:solidFill>
                  <a:schemeClr val="bg1"/>
                </a:solidFill>
              </a:rPr>
              <a:t>omgeving kenmerkt zich door: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>
                <a:solidFill>
                  <a:schemeClr val="bg1"/>
                </a:solidFill>
              </a:rPr>
              <a:t>Veel pogingen tot overtuiging van de klant.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>
                <a:solidFill>
                  <a:schemeClr val="bg1"/>
                </a:solidFill>
              </a:rPr>
              <a:t>Een niet volwassen markt met overheidsinterventies.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>
                <a:solidFill>
                  <a:schemeClr val="bg1"/>
                </a:solidFill>
              </a:rPr>
              <a:t>Beperkte economische principes (prijs, risico, schaal)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>
                <a:solidFill>
                  <a:schemeClr val="bg1"/>
                </a:solidFill>
              </a:rPr>
              <a:t>Schotten in de keten: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200" dirty="0">
                <a:solidFill>
                  <a:schemeClr val="bg1"/>
                </a:solidFill>
              </a:rPr>
              <a:t>Tussen advisering en offerte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200" dirty="0">
                <a:solidFill>
                  <a:schemeClr val="bg1"/>
                </a:solidFill>
              </a:rPr>
              <a:t>Tussen opdracht, planning en realisatie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NL" sz="2200" dirty="0">
                <a:solidFill>
                  <a:schemeClr val="bg1"/>
                </a:solidFill>
              </a:rPr>
              <a:t>Tussen financiering en uitvoering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nl-NL" sz="2200" dirty="0">
                <a:solidFill>
                  <a:schemeClr val="bg1"/>
                </a:solidFill>
              </a:rPr>
              <a:t>Weinig flexibiliteit in het realisatieproces (standaard aanpak/techniek/”mores in de bouw”).</a:t>
            </a:r>
          </a:p>
        </p:txBody>
      </p:sp>
    </p:spTree>
    <p:extLst>
      <p:ext uri="{BB962C8B-B14F-4D97-AF65-F5344CB8AC3E}">
        <p14:creationId xmlns:p14="http://schemas.microsoft.com/office/powerpoint/2010/main" val="2763257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4B10A45C-AC2F-40AB-AAB7-9B312FF4B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420515"/>
              </p:ext>
            </p:extLst>
          </p:nvPr>
        </p:nvGraphicFramePr>
        <p:xfrm>
          <a:off x="30535" y="1193886"/>
          <a:ext cx="8856990" cy="4038179"/>
        </p:xfrm>
        <a:graphic>
          <a:graphicData uri="http://schemas.openxmlformats.org/drawingml/2006/table">
            <a:tbl>
              <a:tblPr firstRow="1" firstCol="1" bandRow="1"/>
              <a:tblGrid>
                <a:gridCol w="1147954">
                  <a:extLst>
                    <a:ext uri="{9D8B030D-6E8A-4147-A177-3AD203B41FA5}">
                      <a16:colId xmlns:a16="http://schemas.microsoft.com/office/drawing/2014/main" val="3588816578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2999660282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207159427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12003441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334551714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3042877580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891806353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2523291749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2676966803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1486707386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687449704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3140552562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674381392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3941938576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2651006202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704937918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112212538"/>
                    </a:ext>
                  </a:extLst>
                </a:gridCol>
                <a:gridCol w="405344">
                  <a:extLst>
                    <a:ext uri="{9D8B030D-6E8A-4147-A177-3AD203B41FA5}">
                      <a16:colId xmlns:a16="http://schemas.microsoft.com/office/drawing/2014/main" val="3752625837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3693994825"/>
                    </a:ext>
                  </a:extLst>
                </a:gridCol>
                <a:gridCol w="405969">
                  <a:extLst>
                    <a:ext uri="{9D8B030D-6E8A-4147-A177-3AD203B41FA5}">
                      <a16:colId xmlns:a16="http://schemas.microsoft.com/office/drawing/2014/main" val="1272169819"/>
                    </a:ext>
                  </a:extLst>
                </a:gridCol>
              </a:tblGrid>
              <a:tr h="1847405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Orientatie (media, ideevorming)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Deventer Stroomt, Energieloket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Energiecoach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Maatwerkadvies (model woningen/ digitaal)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Energieadvies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Offerte aanvraag (woningopname)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Financiele toetst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Opdrachtverlening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Financiering door bewoner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Contractering personeel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Inkoop en contractering toeleveranciers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Financiering activiteiten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Productie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Realisatie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Oplevering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Betaling.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nl-NL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C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030489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2847020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Advisering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63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7055182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Contractering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2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061382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Realisatie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995750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72784"/>
                  </a:ext>
                </a:extLst>
              </a:tr>
              <a:tr h="182564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Bewustwording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597052"/>
                  </a:ext>
                </a:extLst>
              </a:tr>
              <a:tr h="365130">
                <a:tc>
                  <a:txBody>
                    <a:bodyPr/>
                    <a:lstStyle/>
                    <a:p>
                      <a:r>
                        <a:rPr lang="nl-NL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Intermediaire organisatie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940769"/>
                  </a:ext>
                </a:extLst>
              </a:tr>
              <a:tr h="365130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Financiering door overheid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126221"/>
                  </a:ext>
                </a:extLst>
              </a:tr>
              <a:tr h="365130"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Financiering door markt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934" marR="609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372424"/>
                  </a:ext>
                </a:extLst>
              </a:tr>
            </a:tbl>
          </a:graphicData>
        </a:graphic>
      </p:graphicFrame>
      <p:sp>
        <p:nvSpPr>
          <p:cNvPr id="7" name="Ovaal 6">
            <a:extLst>
              <a:ext uri="{FF2B5EF4-FFF2-40B4-BE49-F238E27FC236}">
                <a16:creationId xmlns:a16="http://schemas.microsoft.com/office/drawing/2014/main" id="{A59BC433-4FF2-4B9F-A2C8-0F4A54B43D1C}"/>
              </a:ext>
            </a:extLst>
          </p:cNvPr>
          <p:cNvSpPr/>
          <p:nvPr/>
        </p:nvSpPr>
        <p:spPr bwMode="auto">
          <a:xfrm>
            <a:off x="2841873" y="3212976"/>
            <a:ext cx="2448272" cy="1584176"/>
          </a:xfrm>
          <a:prstGeom prst="ellipse">
            <a:avLst/>
          </a:prstGeom>
          <a:solidFill>
            <a:srgbClr val="FFFFFF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dirty="0">
              <a:ln>
                <a:noFill/>
              </a:ln>
              <a:solidFill>
                <a:srgbClr val="183A80"/>
              </a:solidFill>
              <a:effectLst/>
              <a:latin typeface="Verdana" pitchFamily="1" charset="0"/>
              <a:ea typeface="ＭＳ Ｐゴシック" pitchFamily="1" charset="-128"/>
            </a:endParaRP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D11A6D81-0111-4207-BCAC-002EB62D48D4}"/>
              </a:ext>
            </a:extLst>
          </p:cNvPr>
          <p:cNvSpPr/>
          <p:nvPr/>
        </p:nvSpPr>
        <p:spPr bwMode="auto">
          <a:xfrm>
            <a:off x="3131840" y="3933056"/>
            <a:ext cx="2160240" cy="86409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>
              <a:ln>
                <a:noFill/>
              </a:ln>
              <a:solidFill>
                <a:srgbClr val="183A80"/>
              </a:solidFill>
              <a:effectLst/>
              <a:latin typeface="Verdana" pitchFamily="1" charset="0"/>
              <a:ea typeface="ＭＳ Ｐゴシック" pitchFamily="1" charset="-128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F9B7A7E6-7821-43AD-9829-C389AF0B2A3A}"/>
              </a:ext>
            </a:extLst>
          </p:cNvPr>
          <p:cNvSpPr txBox="1"/>
          <p:nvPr/>
        </p:nvSpPr>
        <p:spPr>
          <a:xfrm>
            <a:off x="0" y="5263579"/>
            <a:ext cx="885699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solidFill>
                  <a:schemeClr val="bg1"/>
                </a:solidFill>
              </a:rPr>
              <a:t>Hier worden de schakels in de keten nader toegelicht. Duidelijk is dat het traject van energie-advies tot en met planning de bottleneck vormt.</a:t>
            </a:r>
          </a:p>
        </p:txBody>
      </p:sp>
    </p:spTree>
    <p:extLst>
      <p:ext uri="{BB962C8B-B14F-4D97-AF65-F5344CB8AC3E}">
        <p14:creationId xmlns:p14="http://schemas.microsoft.com/office/powerpoint/2010/main" val="80990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EE485D74-8875-4125-A5B8-BEDC36F43398}"/>
              </a:ext>
            </a:extLst>
          </p:cNvPr>
          <p:cNvSpPr/>
          <p:nvPr/>
        </p:nvSpPr>
        <p:spPr>
          <a:xfrm>
            <a:off x="323527" y="1052736"/>
            <a:ext cx="84969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l-NL" sz="3000" b="1" u="sng" dirty="0">
                <a:solidFill>
                  <a:schemeClr val="bg1"/>
                </a:solidFill>
              </a:rPr>
              <a:t>Idee:</a:t>
            </a:r>
            <a:r>
              <a:rPr lang="nl-NL" sz="3000" b="1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nl-NL" sz="2600" b="1" dirty="0">
                <a:solidFill>
                  <a:schemeClr val="bg1"/>
                </a:solidFill>
              </a:rPr>
              <a:t>Breng het hele traject van maatwerkadvies,  offerte, financiële beoordeling, opdracht-verlening tot planning bij elkaar. </a:t>
            </a:r>
          </a:p>
          <a:p>
            <a:endParaRPr lang="nl-NL" sz="2200" dirty="0">
              <a:solidFill>
                <a:schemeClr val="bg1"/>
              </a:solidFill>
            </a:endParaRPr>
          </a:p>
          <a:p>
            <a:r>
              <a:rPr lang="nl-NL" sz="2200" dirty="0">
                <a:solidFill>
                  <a:schemeClr val="bg1"/>
                </a:solidFill>
              </a:rPr>
              <a:t>Het doel hiervan is even helder als praktisch: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bg1"/>
                </a:solidFill>
              </a:rPr>
              <a:t>Bewoner maakt met één partij afspraken.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bg1"/>
                </a:solidFill>
              </a:rPr>
              <a:t>Financiering is geborgd; zekerheid over risico’s.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bg1"/>
                </a:solidFill>
              </a:rPr>
              <a:t>Garantie op de uitvoering; geen vrijblijvendheid.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bg1"/>
                </a:solidFill>
              </a:rPr>
              <a:t>Hierna is de realisatie ook daadwerkelijk uitvoering.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bg1"/>
                </a:solidFill>
              </a:rPr>
              <a:t>Effectieve aanpak die kostenbesparend werkt voor zowel bewoners als bedrijven.</a:t>
            </a:r>
          </a:p>
        </p:txBody>
      </p:sp>
    </p:spTree>
    <p:extLst>
      <p:ext uri="{BB962C8B-B14F-4D97-AF65-F5344CB8AC3E}">
        <p14:creationId xmlns:p14="http://schemas.microsoft.com/office/powerpoint/2010/main" val="415753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48046EC-1F7C-4DD2-94CA-D5C433394339}"/>
              </a:ext>
            </a:extLst>
          </p:cNvPr>
          <p:cNvSpPr txBox="1"/>
          <p:nvPr/>
        </p:nvSpPr>
        <p:spPr>
          <a:xfrm>
            <a:off x="755576" y="1556792"/>
            <a:ext cx="7992888" cy="4992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Nadere uitwerking rollen in de keten: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Bewustwording bewoners bevorderen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Maatwerkadvies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Offertetraject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 err="1">
                <a:solidFill>
                  <a:schemeClr val="bg1"/>
                </a:solidFill>
              </a:rPr>
              <a:t>Financiele</a:t>
            </a:r>
            <a:r>
              <a:rPr lang="nl-NL" sz="2200" dirty="0">
                <a:solidFill>
                  <a:schemeClr val="bg1"/>
                </a:solidFill>
              </a:rPr>
              <a:t> toets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Opdrachtverlening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Garantie op de energiebesparing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Financieringsarrangement bewoner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Planning activiteiten (spullen en handen)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Contractering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nl-NL" sz="2200" dirty="0">
                <a:solidFill>
                  <a:schemeClr val="bg1"/>
                </a:solidFill>
              </a:rPr>
              <a:t>Realisatie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nl-NL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941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78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15017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Lege presentatie 14">
      <a:dk1>
        <a:srgbClr val="F8F8F8"/>
      </a:dk1>
      <a:lt1>
        <a:srgbClr val="FFFFFF"/>
      </a:lt1>
      <a:dk2>
        <a:srgbClr val="F8F8F8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D4D4D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183A80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183A80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3">
        <a:dk1>
          <a:srgbClr val="183A7C"/>
        </a:dk1>
        <a:lt1>
          <a:srgbClr val="FFFFFF"/>
        </a:lt1>
        <a:dk2>
          <a:srgbClr val="183A7C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133069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14">
        <a:dk1>
          <a:srgbClr val="F8F8F8"/>
        </a:dk1>
        <a:lt1>
          <a:srgbClr val="FFFFFF"/>
        </a:lt1>
        <a:dk2>
          <a:srgbClr val="F8F8F8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D4D4D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ege Deventer presentatie.pptx" id="{FED58AD3-AC5B-40B0-8E4E-1443A086AA9F}" vid="{7B603C90-530D-4AD9-92CF-051084506EC1}"/>
    </a:ext>
  </a:ext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5009DBE02DAB4FB46D15A8CAD43C72" ma:contentTypeVersion="13" ma:contentTypeDescription="Een nieuw document maken." ma:contentTypeScope="" ma:versionID="452eb3b66ea36bad15c3474b4fe4b228">
  <xsd:schema xmlns:xsd="http://www.w3.org/2001/XMLSchema" xmlns:xs="http://www.w3.org/2001/XMLSchema" xmlns:p="http://schemas.microsoft.com/office/2006/metadata/properties" xmlns:ns3="79c2af9a-c345-469a-8e9a-f544dd17af28" xmlns:ns4="923f7ee0-a1cc-4084-9613-f1f96751ef70" targetNamespace="http://schemas.microsoft.com/office/2006/metadata/properties" ma:root="true" ma:fieldsID="08fc78076fe9ed22907c65d44421a16b" ns3:_="" ns4:_="">
    <xsd:import namespace="79c2af9a-c345-469a-8e9a-f544dd17af28"/>
    <xsd:import namespace="923f7ee0-a1cc-4084-9613-f1f96751e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c2af9a-c345-469a-8e9a-f544dd17af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f7ee0-a1cc-4084-9613-f1f96751e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9E401C-60CD-41AF-BEA1-309AE502C90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23f7ee0-a1cc-4084-9613-f1f96751ef70"/>
    <ds:schemaRef ds:uri="79c2af9a-c345-469a-8e9a-f544dd17af2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B881A3-3A9A-44AA-A0CC-C2E77D9F82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D27884-3A37-4E1C-B599-E0C856161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c2af9a-c345-469a-8e9a-f544dd17af28"/>
    <ds:schemaRef ds:uri="923f7ee0-a1cc-4084-9613-f1f96751e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125</TotalTime>
  <Words>439</Words>
  <Application>Microsoft Office PowerPoint</Application>
  <PresentationFormat>Diavoorstelling (4:3)</PresentationFormat>
  <Paragraphs>235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Verdana</vt:lpstr>
      <vt:lpstr>Wingdings</vt:lpstr>
      <vt:lpstr>Blank</vt:lpstr>
      <vt:lpstr>Intermediare organisatie in de wijkaanpak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DOWR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Intermediare organisatie in de wijkaanpak</dc:title>
  <dc:creator>Sint-Nicolaas, Ron</dc:creator>
  <cp:lastModifiedBy>Sint-Nicolaas, Ron</cp:lastModifiedBy>
  <cp:revision>2</cp:revision>
  <dcterms:created xsi:type="dcterms:W3CDTF">2021-08-01T14:31:04Z</dcterms:created>
  <dcterms:modified xsi:type="dcterms:W3CDTF">2021-08-04T22:33:07Z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igenaar">
    <vt:lpwstr>Dimitri van der Burgt</vt:lpwstr>
  </property>
  <property fmtid="{D5CDD505-2E9C-101B-9397-08002B2CF9AE}" pid="3" name="ContentTypeId">
    <vt:lpwstr>0x010100105009DBE02DAB4FB46D15A8CAD43C72</vt:lpwstr>
  </property>
</Properties>
</file>